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3" r:id="rId4"/>
    <p:sldId id="262" r:id="rId5"/>
    <p:sldId id="259" r:id="rId6"/>
    <p:sldId id="261" r:id="rId7"/>
    <p:sldId id="284" r:id="rId8"/>
    <p:sldId id="264" r:id="rId9"/>
    <p:sldId id="265" r:id="rId10"/>
    <p:sldId id="271" r:id="rId11"/>
    <p:sldId id="267" r:id="rId12"/>
    <p:sldId id="273" r:id="rId13"/>
    <p:sldId id="274" r:id="rId14"/>
    <p:sldId id="276" r:id="rId15"/>
    <p:sldId id="278" r:id="rId16"/>
    <p:sldId id="279" r:id="rId17"/>
    <p:sldId id="280" r:id="rId18"/>
    <p:sldId id="281" r:id="rId19"/>
    <p:sldId id="282" r:id="rId20"/>
    <p:sldId id="270"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104"/>
    <a:srgbClr val="FC6204"/>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F4C57-C835-494E-86CF-B0E55B17BD2A}" type="datetimeFigureOut">
              <a:rPr lang="es-VE" smtClean="0"/>
              <a:pPr/>
              <a:t>27/05/2010</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BFE7F-47FB-4A3D-A42C-8C59FE23B7EC}"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1</a:t>
            </a:fld>
            <a:endParaRPr lang="es-V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11</a:t>
            </a:fld>
            <a:endParaRPr lang="es-V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4294967295"/>
          </p:nvPr>
        </p:nvSpPr>
        <p:spPr bwMode="auto">
          <a:xfrm>
            <a:off x="3884872" y="8685972"/>
            <a:ext cx="2971956" cy="455956"/>
          </a:xfrm>
          <a:prstGeom prst="rect">
            <a:avLst/>
          </a:prstGeom>
          <a:noFill/>
          <a:ln>
            <a:miter lim="800000"/>
            <a:headEnd/>
            <a:tailEnd/>
          </a:ln>
        </p:spPr>
        <p:txBody>
          <a:bodyPr lIns="85954" tIns="42977" rIns="85954" bIns="42977"/>
          <a:lstStyle/>
          <a:p>
            <a:fld id="{82523CE6-E9F6-48A0-92A6-B92D44CDD595}" type="slidenum">
              <a:rPr lang="en-US"/>
              <a:pPr/>
              <a:t>16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pPr eaLnBrk="1" hangingPunct="1"/>
            <a:endParaRPr lang="es-V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20</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2</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3</a:t>
            </a:fld>
            <a:endParaRPr lang="es-V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4</a:t>
            </a:fld>
            <a:endParaRPr lang="es-V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5</a:t>
            </a:fld>
            <a:endParaRPr lang="es-V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6</a:t>
            </a:fld>
            <a:endParaRPr lang="es-V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7</a:t>
            </a:fld>
            <a:endParaRPr lang="es-V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8</a:t>
            </a:fld>
            <a:endParaRPr lang="es-V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E28BFE7F-47FB-4A3D-A42C-8C59FE23B7EC}" type="slidenum">
              <a:rPr lang="es-VE" smtClean="0"/>
              <a:pPr/>
              <a:t>9</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B77546-1D61-42A1-A707-9B68F1E3BC5F}" type="datetimeFigureOut">
              <a:rPr lang="es-VE" smtClean="0"/>
              <a:pPr/>
              <a:t>27/05/2010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FC44CC-B48C-45E0-8506-0C05080D90D2}"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77546-1D61-42A1-A707-9B68F1E3BC5F}" type="datetimeFigureOut">
              <a:rPr lang="es-VE" smtClean="0"/>
              <a:pPr/>
              <a:t>27/05/2010</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7" name="6 Rectángulo redondeado"/>
          <p:cNvSpPr/>
          <p:nvPr userDrawn="1"/>
        </p:nvSpPr>
        <p:spPr>
          <a:xfrm>
            <a:off x="30494" y="6473538"/>
            <a:ext cx="9072562" cy="357190"/>
          </a:xfrm>
          <a:prstGeom prst="roundRect">
            <a:avLst/>
          </a:prstGeom>
          <a:solidFill>
            <a:srgbClr val="F55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8" name="7 Imagen" descr="logo sin borde blanco.jpg"/>
          <p:cNvPicPr>
            <a:picLocks noChangeAspect="1"/>
          </p:cNvPicPr>
          <p:nvPr userDrawn="1"/>
        </p:nvPicPr>
        <p:blipFill>
          <a:blip r:embed="rId13" cstate="print"/>
          <a:stretch>
            <a:fillRect/>
          </a:stretch>
        </p:blipFill>
        <p:spPr>
          <a:xfrm>
            <a:off x="7259370" y="0"/>
            <a:ext cx="1884630" cy="1202373"/>
          </a:xfrm>
          <a:prstGeom prst="rect">
            <a:avLst/>
          </a:prstGeom>
        </p:spPr>
      </p:pic>
      <p:sp>
        <p:nvSpPr>
          <p:cNvPr id="9" name="8 Rectángulo redondeado"/>
          <p:cNvSpPr/>
          <p:nvPr userDrawn="1"/>
        </p:nvSpPr>
        <p:spPr>
          <a:xfrm>
            <a:off x="27264" y="24074"/>
            <a:ext cx="7215206" cy="1159854"/>
          </a:xfrm>
          <a:prstGeom prst="roundRect">
            <a:avLst/>
          </a:prstGeom>
          <a:solidFill>
            <a:srgbClr val="F55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CuadroTexto"/>
          <p:cNvSpPr txBox="1"/>
          <p:nvPr userDrawn="1"/>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6" name="5 Marcador de número de diapositiva"/>
          <p:cNvSpPr>
            <a:spLocks noGrp="1"/>
          </p:cNvSpPr>
          <p:nvPr>
            <p:ph type="sldNum" sz="quarter" idx="4"/>
          </p:nvPr>
        </p:nvSpPr>
        <p:spPr>
          <a:xfrm>
            <a:off x="6941506" y="6466974"/>
            <a:ext cx="2133600" cy="365125"/>
          </a:xfrm>
          <a:prstGeom prst="rect">
            <a:avLst/>
          </a:prstGeom>
        </p:spPr>
        <p:txBody>
          <a:bodyPr vert="horz" lIns="91440" tIns="45720" rIns="91440" bIns="45720" rtlCol="0" anchor="ctr"/>
          <a:lstStyle>
            <a:lvl1pPr algn="r">
              <a:defRPr sz="1200">
                <a:solidFill>
                  <a:schemeClr val="bg1"/>
                </a:solidFill>
              </a:defRPr>
            </a:lvl1pPr>
          </a:lstStyle>
          <a:p>
            <a:fld id="{59FC44CC-B48C-45E0-8506-0C05080D90D2}"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CuadroTexto"/>
          <p:cNvSpPr txBox="1"/>
          <p:nvPr/>
        </p:nvSpPr>
        <p:spPr>
          <a:xfrm>
            <a:off x="2357422" y="2728737"/>
            <a:ext cx="4429156" cy="1200329"/>
          </a:xfrm>
          <a:prstGeom prst="rect">
            <a:avLst/>
          </a:prstGeom>
          <a:noFill/>
        </p:spPr>
        <p:txBody>
          <a:bodyPr wrap="square" rtlCol="0">
            <a:spAutoFit/>
          </a:bodyPr>
          <a:lstStyle/>
          <a:p>
            <a:r>
              <a:rPr lang="es-VE" sz="3600" dirty="0" smtClean="0"/>
              <a:t>SoyMaratonista.com</a:t>
            </a:r>
          </a:p>
          <a:p>
            <a:r>
              <a:rPr lang="es-VE" sz="3600" dirty="0" smtClean="0"/>
              <a:t>Oferta Comercial 2010</a:t>
            </a:r>
            <a:endParaRPr lang="es-VE"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8 CuadroTexto"/>
          <p:cNvSpPr txBox="1">
            <a:spLocks noChangeArrowheads="1"/>
          </p:cNvSpPr>
          <p:nvPr/>
        </p:nvSpPr>
        <p:spPr bwMode="auto">
          <a:xfrm>
            <a:off x="428596" y="1357298"/>
            <a:ext cx="8358246" cy="5047536"/>
          </a:xfrm>
          <a:prstGeom prst="rect">
            <a:avLst/>
          </a:prstGeom>
          <a:noFill/>
          <a:ln w="9525">
            <a:noFill/>
            <a:miter lim="800000"/>
            <a:headEnd/>
            <a:tailEnd/>
          </a:ln>
        </p:spPr>
        <p:txBody>
          <a:bodyPr wrap="square">
            <a:spAutoFit/>
          </a:bodyPr>
          <a:lstStyle/>
          <a:p>
            <a:pPr algn="just"/>
            <a:r>
              <a:rPr lang="es-VE" sz="1400" b="1" dirty="0">
                <a:solidFill>
                  <a:schemeClr val="accent6">
                    <a:lumMod val="75000"/>
                  </a:schemeClr>
                </a:solidFill>
                <a:latin typeface="Arial" pitchFamily="34" charset="0"/>
                <a:cs typeface="Arial" pitchFamily="34" charset="0"/>
              </a:rPr>
              <a:t>¿Que es un Banner?</a:t>
            </a:r>
          </a:p>
          <a:p>
            <a:pPr algn="just"/>
            <a:r>
              <a:rPr lang="es-VE" sz="1400" b="1" dirty="0">
                <a:solidFill>
                  <a:schemeClr val="tx1"/>
                </a:solidFill>
                <a:latin typeface="Arial" pitchFamily="34" charset="0"/>
                <a:cs typeface="Arial" pitchFamily="34" charset="0"/>
              </a:rPr>
              <a:t> </a:t>
            </a:r>
            <a:r>
              <a:rPr lang="es-VE" sz="1400" dirty="0">
                <a:solidFill>
                  <a:schemeClr val="tx1"/>
                </a:solidFill>
                <a:latin typeface="Arial" pitchFamily="34" charset="0"/>
                <a:cs typeface="Arial" pitchFamily="34" charset="0"/>
              </a:rPr>
              <a:t>Un banner es el formato o espacio publicitario en Internet. Esta forma de publicidad en línea consiste en incluir una pieza publicitaria dentro de una página web. </a:t>
            </a:r>
          </a:p>
          <a:p>
            <a:pPr algn="just"/>
            <a:endParaRPr lang="es-VE" sz="1400" dirty="0">
              <a:solidFill>
                <a:schemeClr val="tx1"/>
              </a:solidFill>
              <a:latin typeface="Arial" pitchFamily="34" charset="0"/>
              <a:cs typeface="Arial" pitchFamily="34" charset="0"/>
            </a:endParaRPr>
          </a:p>
          <a:p>
            <a:pPr algn="just"/>
            <a:r>
              <a:rPr lang="es-VE" sz="1400" b="1" dirty="0">
                <a:solidFill>
                  <a:schemeClr val="accent6">
                    <a:lumMod val="75000"/>
                  </a:schemeClr>
                </a:solidFill>
                <a:latin typeface="Arial" pitchFamily="34" charset="0"/>
                <a:cs typeface="Arial" pitchFamily="34" charset="0"/>
              </a:rPr>
              <a:t>¿Qué es una Impresión?</a:t>
            </a:r>
          </a:p>
          <a:p>
            <a:pPr algn="just"/>
            <a:r>
              <a:rPr lang="es-VE" sz="1400" dirty="0">
                <a:solidFill>
                  <a:schemeClr val="tx1"/>
                </a:solidFill>
                <a:latin typeface="Arial" pitchFamily="34" charset="0"/>
                <a:cs typeface="Arial" pitchFamily="34" charset="0"/>
              </a:rPr>
              <a:t>La Impresión es el registro electrónico generado cuando a un usuario se le muestra una publicidad en la pantalla de su Computador, esto se registra electrónicamente en un reporte que guarda el Administrador de Publicidad (Adserver).  El mismo se puede revisar en tiempo real y desde cualquier computador.</a:t>
            </a:r>
          </a:p>
          <a:p>
            <a:pPr algn="just"/>
            <a:endParaRPr lang="es-VE" sz="1400" b="1" dirty="0">
              <a:solidFill>
                <a:schemeClr val="tx1"/>
              </a:solidFill>
              <a:latin typeface="Arial" pitchFamily="34" charset="0"/>
              <a:cs typeface="Arial" pitchFamily="34" charset="0"/>
            </a:endParaRPr>
          </a:p>
          <a:p>
            <a:pPr algn="just"/>
            <a:r>
              <a:rPr lang="es-VE" sz="1400" b="1" dirty="0">
                <a:solidFill>
                  <a:schemeClr val="accent6">
                    <a:lumMod val="75000"/>
                  </a:schemeClr>
                </a:solidFill>
                <a:latin typeface="Arial" pitchFamily="34" charset="0"/>
                <a:cs typeface="Arial" pitchFamily="34" charset="0"/>
              </a:rPr>
              <a:t>¿Qué es un Click o Click Through?</a:t>
            </a:r>
          </a:p>
          <a:p>
            <a:pPr algn="just"/>
            <a:r>
              <a:rPr lang="es-VE" sz="1400" dirty="0">
                <a:solidFill>
                  <a:schemeClr val="tx1"/>
                </a:solidFill>
                <a:latin typeface="Arial" pitchFamily="34" charset="0"/>
                <a:cs typeface="Arial" pitchFamily="34" charset="0"/>
              </a:rPr>
              <a:t>Es la acción del usuario de hacer click sobre el banner publicitario para acceder a mas información motivada por la publicidad contenida en </a:t>
            </a:r>
            <a:r>
              <a:rPr lang="es-VE" sz="1400" dirty="0" smtClean="0">
                <a:solidFill>
                  <a:schemeClr val="tx1"/>
                </a:solidFill>
                <a:latin typeface="Arial" pitchFamily="34" charset="0"/>
                <a:cs typeface="Arial" pitchFamily="34" charset="0"/>
              </a:rPr>
              <a:t>él. </a:t>
            </a:r>
            <a:r>
              <a:rPr lang="es-VE" sz="1400" dirty="0">
                <a:solidFill>
                  <a:schemeClr val="tx1"/>
                </a:solidFill>
                <a:latin typeface="Arial" pitchFamily="34" charset="0"/>
                <a:cs typeface="Arial" pitchFamily="34" charset="0"/>
              </a:rPr>
              <a:t>Por lo general esta acción apertura una nueva ventana con la pagina web del anunciante y directamente a la información del producto o servicio.</a:t>
            </a:r>
          </a:p>
          <a:p>
            <a:pPr algn="just"/>
            <a:endParaRPr lang="es-VE" sz="1400" dirty="0">
              <a:solidFill>
                <a:schemeClr val="tx1"/>
              </a:solidFill>
              <a:latin typeface="Arial" pitchFamily="34" charset="0"/>
              <a:cs typeface="Arial" pitchFamily="34" charset="0"/>
            </a:endParaRPr>
          </a:p>
          <a:p>
            <a:r>
              <a:rPr lang="es-VE" sz="1400" b="1" dirty="0">
                <a:solidFill>
                  <a:schemeClr val="accent6">
                    <a:lumMod val="75000"/>
                  </a:schemeClr>
                </a:solidFill>
                <a:latin typeface="Arial" pitchFamily="34" charset="0"/>
                <a:cs typeface="Arial" pitchFamily="34" charset="0"/>
              </a:rPr>
              <a:t> </a:t>
            </a:r>
            <a:r>
              <a:rPr lang="es-VE" sz="1400" b="1" i="1" dirty="0" smtClean="0">
                <a:solidFill>
                  <a:schemeClr val="accent6">
                    <a:lumMod val="75000"/>
                  </a:schemeClr>
                </a:solidFill>
                <a:latin typeface="Arial" pitchFamily="34" charset="0"/>
                <a:cs typeface="Arial" pitchFamily="34" charset="0"/>
              </a:rPr>
              <a:t>¿</a:t>
            </a:r>
            <a:r>
              <a:rPr lang="es-VE" sz="1400" b="1" dirty="0">
                <a:solidFill>
                  <a:schemeClr val="accent6">
                    <a:lumMod val="75000"/>
                  </a:schemeClr>
                </a:solidFill>
                <a:latin typeface="Arial" pitchFamily="34" charset="0"/>
                <a:cs typeface="Arial" pitchFamily="34" charset="0"/>
              </a:rPr>
              <a:t>Qué es un Banner Rotativo?</a:t>
            </a:r>
          </a:p>
          <a:p>
            <a:pPr algn="just"/>
            <a:r>
              <a:rPr lang="es-VE" sz="1400" dirty="0">
                <a:solidFill>
                  <a:schemeClr val="tx1"/>
                </a:solidFill>
                <a:latin typeface="Arial" pitchFamily="34" charset="0"/>
                <a:cs typeface="Arial" pitchFamily="34" charset="0"/>
              </a:rPr>
              <a:t>Es el banner que se muestra de forma rotativa y aleatoria en </a:t>
            </a:r>
            <a:r>
              <a:rPr lang="es-VE" sz="1400" dirty="0" smtClean="0">
                <a:solidFill>
                  <a:schemeClr val="tx1"/>
                </a:solidFill>
                <a:latin typeface="Arial" pitchFamily="34" charset="0"/>
                <a:cs typeface="Arial" pitchFamily="34" charset="0"/>
              </a:rPr>
              <a:t>todas las secciones de la pagina donde exista el mismo formato de banner contratado.  </a:t>
            </a:r>
            <a:endParaRPr lang="es-VE" sz="1400" dirty="0">
              <a:solidFill>
                <a:schemeClr val="tx1"/>
              </a:solidFill>
              <a:latin typeface="Arial" pitchFamily="34" charset="0"/>
              <a:cs typeface="Arial" pitchFamily="34" charset="0"/>
            </a:endParaRPr>
          </a:p>
          <a:p>
            <a:pPr algn="just"/>
            <a:endParaRPr lang="es-VE" sz="1400" dirty="0">
              <a:solidFill>
                <a:schemeClr val="tx1"/>
              </a:solidFill>
              <a:latin typeface="Arial" pitchFamily="34" charset="0"/>
              <a:cs typeface="Arial" pitchFamily="34" charset="0"/>
            </a:endParaRPr>
          </a:p>
          <a:p>
            <a:pPr algn="just"/>
            <a:r>
              <a:rPr lang="es-VE" sz="1400" b="1" dirty="0">
                <a:solidFill>
                  <a:schemeClr val="accent6">
                    <a:lumMod val="75000"/>
                  </a:schemeClr>
                </a:solidFill>
                <a:latin typeface="Arial" pitchFamily="34" charset="0"/>
                <a:cs typeface="Arial" pitchFamily="34" charset="0"/>
              </a:rPr>
              <a:t>¿Qué es un Banner Segmentado?</a:t>
            </a:r>
          </a:p>
          <a:p>
            <a:pPr algn="just"/>
            <a:r>
              <a:rPr lang="es-VE" sz="1400" dirty="0">
                <a:solidFill>
                  <a:schemeClr val="tx1"/>
                </a:solidFill>
                <a:latin typeface="Arial" pitchFamily="34" charset="0"/>
                <a:cs typeface="Arial" pitchFamily="34" charset="0"/>
              </a:rPr>
              <a:t>Es el banner que se programa para aparecer </a:t>
            </a:r>
            <a:r>
              <a:rPr lang="es-VE" sz="1400" dirty="0" smtClean="0">
                <a:solidFill>
                  <a:schemeClr val="tx1"/>
                </a:solidFill>
                <a:latin typeface="Arial" pitchFamily="34" charset="0"/>
                <a:cs typeface="Arial" pitchFamily="34" charset="0"/>
              </a:rPr>
              <a:t>sólo </a:t>
            </a:r>
            <a:r>
              <a:rPr lang="es-VE" sz="1400" dirty="0">
                <a:solidFill>
                  <a:schemeClr val="tx1"/>
                </a:solidFill>
                <a:latin typeface="Arial" pitchFamily="34" charset="0"/>
                <a:cs typeface="Arial" pitchFamily="34" charset="0"/>
              </a:rPr>
              <a:t>en una o varias secciones seleccionadas por el anunciante. </a:t>
            </a:r>
          </a:p>
          <a:p>
            <a:pPr algn="just"/>
            <a:endParaRPr lang="es-VE" sz="1400" b="1" dirty="0">
              <a:solidFill>
                <a:schemeClr val="tx1"/>
              </a:solidFill>
              <a:latin typeface="Arial" pitchFamily="34" charset="0"/>
              <a:cs typeface="Arial" pitchFamily="34" charset="0"/>
            </a:endParaRPr>
          </a:p>
        </p:txBody>
      </p:sp>
      <p:sp>
        <p:nvSpPr>
          <p:cNvPr id="4" name="3 Rectángulo"/>
          <p:cNvSpPr/>
          <p:nvPr/>
        </p:nvSpPr>
        <p:spPr>
          <a:xfrm>
            <a:off x="714348" y="285728"/>
            <a:ext cx="3668377" cy="584775"/>
          </a:xfrm>
          <a:prstGeom prst="rect">
            <a:avLst/>
          </a:prstGeom>
        </p:spPr>
        <p:txBody>
          <a:bodyPr wrap="none">
            <a:spAutoFit/>
          </a:bodyPr>
          <a:lstStyle/>
          <a:p>
            <a:r>
              <a:rPr lang="es-VE" sz="3200" dirty="0" smtClean="0">
                <a:solidFill>
                  <a:schemeClr val="bg1"/>
                </a:solidFill>
              </a:rPr>
              <a:t>Glosario de términos</a:t>
            </a:r>
            <a:endParaRPr lang="es-VE" sz="3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454340" y="285728"/>
            <a:ext cx="6403676" cy="584775"/>
          </a:xfrm>
          <a:prstGeom prst="rect">
            <a:avLst/>
          </a:prstGeom>
        </p:spPr>
        <p:txBody>
          <a:bodyPr wrap="none">
            <a:spAutoFit/>
          </a:bodyPr>
          <a:lstStyle/>
          <a:p>
            <a:r>
              <a:rPr lang="es-VE" sz="3200" dirty="0" smtClean="0">
                <a:solidFill>
                  <a:schemeClr val="bg1"/>
                </a:solidFill>
              </a:rPr>
              <a:t>Formatos de los anuncios disponibles</a:t>
            </a:r>
            <a:endParaRPr lang="es-VE" sz="3200" dirty="0">
              <a:solidFill>
                <a:schemeClr val="bg1"/>
              </a:solidFill>
            </a:endParaRPr>
          </a:p>
        </p:txBody>
      </p:sp>
      <p:pic>
        <p:nvPicPr>
          <p:cNvPr id="10" name="Picture 3" descr="726X90_v2 leader board"/>
          <p:cNvPicPr>
            <a:picLocks noChangeAspect="1" noChangeArrowheads="1"/>
          </p:cNvPicPr>
          <p:nvPr/>
        </p:nvPicPr>
        <p:blipFill>
          <a:blip r:embed="rId3" cstate="print"/>
          <a:srcRect/>
          <a:stretch>
            <a:fillRect/>
          </a:stretch>
        </p:blipFill>
        <p:spPr bwMode="auto">
          <a:xfrm>
            <a:off x="281006" y="1374769"/>
            <a:ext cx="6934200" cy="857250"/>
          </a:xfrm>
          <a:prstGeom prst="rect">
            <a:avLst/>
          </a:prstGeom>
          <a:noFill/>
        </p:spPr>
      </p:pic>
      <p:pic>
        <p:nvPicPr>
          <p:cNvPr id="11" name="Picture 4" descr="300x250 medium rectangle"/>
          <p:cNvPicPr>
            <a:picLocks noChangeAspect="1" noChangeArrowheads="1"/>
          </p:cNvPicPr>
          <p:nvPr/>
        </p:nvPicPr>
        <p:blipFill>
          <a:blip r:embed="rId4" cstate="print"/>
          <a:srcRect/>
          <a:stretch>
            <a:fillRect/>
          </a:stretch>
        </p:blipFill>
        <p:spPr bwMode="auto">
          <a:xfrm>
            <a:off x="423857" y="3008329"/>
            <a:ext cx="2857500" cy="2381250"/>
          </a:xfrm>
          <a:prstGeom prst="rect">
            <a:avLst/>
          </a:prstGeom>
          <a:noFill/>
        </p:spPr>
      </p:pic>
      <p:sp>
        <p:nvSpPr>
          <p:cNvPr id="12" name="Text Box 7"/>
          <p:cNvSpPr txBox="1">
            <a:spLocks noChangeArrowheads="1"/>
          </p:cNvSpPr>
          <p:nvPr/>
        </p:nvSpPr>
        <p:spPr bwMode="auto">
          <a:xfrm>
            <a:off x="425469" y="2225669"/>
            <a:ext cx="3384550" cy="274637"/>
          </a:xfrm>
          <a:prstGeom prst="rect">
            <a:avLst/>
          </a:prstGeom>
          <a:noFill/>
          <a:ln w="9525">
            <a:noFill/>
            <a:miter lim="800000"/>
            <a:headEnd/>
            <a:tailEnd/>
          </a:ln>
          <a:effectLst/>
        </p:spPr>
        <p:txBody>
          <a:bodyPr>
            <a:spAutoFit/>
          </a:bodyPr>
          <a:lstStyle/>
          <a:p>
            <a:pPr>
              <a:spcBef>
                <a:spcPct val="50000"/>
              </a:spcBef>
            </a:pPr>
            <a:r>
              <a:rPr lang="es-VE" sz="1200" dirty="0" smtClean="0"/>
              <a:t>Standard </a:t>
            </a:r>
            <a:r>
              <a:rPr lang="es-VE" sz="1200" dirty="0" err="1"/>
              <a:t>Leaderboard</a:t>
            </a:r>
            <a:r>
              <a:rPr lang="es-VE" sz="1200" dirty="0"/>
              <a:t> (720x90) </a:t>
            </a:r>
            <a:endParaRPr lang="es-ES" sz="1200" dirty="0"/>
          </a:p>
        </p:txBody>
      </p:sp>
      <p:sp>
        <p:nvSpPr>
          <p:cNvPr id="13" name="Text Box 8"/>
          <p:cNvSpPr txBox="1">
            <a:spLocks noChangeArrowheads="1"/>
          </p:cNvSpPr>
          <p:nvPr/>
        </p:nvSpPr>
        <p:spPr bwMode="auto">
          <a:xfrm>
            <a:off x="473070" y="5511817"/>
            <a:ext cx="3384550" cy="274637"/>
          </a:xfrm>
          <a:prstGeom prst="rect">
            <a:avLst/>
          </a:prstGeom>
          <a:noFill/>
          <a:ln w="9525">
            <a:noFill/>
            <a:miter lim="800000"/>
            <a:headEnd/>
            <a:tailEnd/>
          </a:ln>
          <a:effectLst/>
        </p:spPr>
        <p:txBody>
          <a:bodyPr>
            <a:spAutoFit/>
          </a:bodyPr>
          <a:lstStyle/>
          <a:p>
            <a:pPr>
              <a:spcBef>
                <a:spcPct val="50000"/>
              </a:spcBef>
            </a:pPr>
            <a:r>
              <a:rPr lang="es-VE" sz="1200" dirty="0"/>
              <a:t>2. </a:t>
            </a:r>
            <a:r>
              <a:rPr lang="es-VE" sz="1200" dirty="0" err="1"/>
              <a:t>Medium</a:t>
            </a:r>
            <a:r>
              <a:rPr lang="es-VE" sz="1200" dirty="0"/>
              <a:t> </a:t>
            </a:r>
            <a:r>
              <a:rPr lang="es-VE" sz="1200" dirty="0" err="1"/>
              <a:t>Rectangle</a:t>
            </a:r>
            <a:r>
              <a:rPr lang="es-VE" sz="1200" dirty="0"/>
              <a:t> (300x250) </a:t>
            </a:r>
            <a:endParaRPr lang="es-ES" sz="1200" dirty="0"/>
          </a:p>
        </p:txBody>
      </p:sp>
      <p:sp>
        <p:nvSpPr>
          <p:cNvPr id="14" name="13 Rectángulo"/>
          <p:cNvSpPr/>
          <p:nvPr/>
        </p:nvSpPr>
        <p:spPr>
          <a:xfrm>
            <a:off x="3428992" y="2253517"/>
            <a:ext cx="5500726" cy="4247317"/>
          </a:xfrm>
          <a:prstGeom prst="rect">
            <a:avLst/>
          </a:prstGeom>
        </p:spPr>
        <p:txBody>
          <a:bodyPr wrap="square">
            <a:spAutoFit/>
          </a:bodyPr>
          <a:lstStyle/>
          <a:p>
            <a:r>
              <a:rPr lang="es-VE" b="1" dirty="0" smtClean="0">
                <a:solidFill>
                  <a:schemeClr val="accent6">
                    <a:lumMod val="75000"/>
                  </a:schemeClr>
                </a:solidFill>
              </a:rPr>
              <a:t>SoyMaratonista.com</a:t>
            </a:r>
            <a:r>
              <a:rPr lang="es-VE" dirty="0" smtClean="0"/>
              <a:t> utiliza formatos publicitarios estandarizados de la </a:t>
            </a:r>
            <a:r>
              <a:rPr lang="es-VE" dirty="0" err="1" smtClean="0"/>
              <a:t>Interactive</a:t>
            </a:r>
            <a:r>
              <a:rPr lang="es-VE" dirty="0" smtClean="0"/>
              <a:t> </a:t>
            </a:r>
            <a:r>
              <a:rPr lang="es-VE" dirty="0" err="1" smtClean="0"/>
              <a:t>Advertising</a:t>
            </a:r>
            <a:r>
              <a:rPr lang="es-VE" dirty="0" smtClean="0"/>
              <a:t> Bureau. </a:t>
            </a:r>
          </a:p>
          <a:p>
            <a:endParaRPr lang="es-VE" dirty="0" smtClean="0"/>
          </a:p>
          <a:p>
            <a:r>
              <a:rPr lang="es-VE" dirty="0" smtClean="0"/>
              <a:t>El </a:t>
            </a:r>
            <a:r>
              <a:rPr lang="es-VE" b="1" dirty="0" smtClean="0"/>
              <a:t>banner rectangular </a:t>
            </a:r>
            <a:r>
              <a:rPr lang="es-VE" dirty="0" smtClean="0"/>
              <a:t>(Standard </a:t>
            </a:r>
            <a:r>
              <a:rPr lang="es-VE" dirty="0" err="1" smtClean="0"/>
              <a:t>Leaderboard</a:t>
            </a:r>
            <a:r>
              <a:rPr lang="es-VE" dirty="0" smtClean="0"/>
              <a:t>) es el formato más usado en la publicidad </a:t>
            </a:r>
            <a:r>
              <a:rPr lang="es-VE" dirty="0" err="1" smtClean="0"/>
              <a:t>Display</a:t>
            </a:r>
            <a:r>
              <a:rPr lang="es-VE" dirty="0" smtClean="0"/>
              <a:t> en los Estados Unidos y es recomendado para  comunicación acerca de productos y marcas, características y beneficios. Cada página cuenta con un aviso en este formato.</a:t>
            </a:r>
          </a:p>
          <a:p>
            <a:endParaRPr lang="es-VE" dirty="0" smtClean="0"/>
          </a:p>
          <a:p>
            <a:r>
              <a:rPr lang="es-VE" dirty="0" smtClean="0"/>
              <a:t>Por su parte, el </a:t>
            </a:r>
            <a:r>
              <a:rPr lang="es-VE" b="1" dirty="0" smtClean="0"/>
              <a:t>banner cuadrado </a:t>
            </a:r>
            <a:r>
              <a:rPr lang="es-VE" dirty="0" smtClean="0"/>
              <a:t>(</a:t>
            </a:r>
            <a:r>
              <a:rPr lang="es-VE" dirty="0" err="1" smtClean="0"/>
              <a:t>Medium</a:t>
            </a:r>
            <a:r>
              <a:rPr lang="es-VE" dirty="0" smtClean="0"/>
              <a:t> </a:t>
            </a:r>
            <a:r>
              <a:rPr lang="es-VE" dirty="0" err="1" smtClean="0"/>
              <a:t>Rectangle</a:t>
            </a:r>
            <a:r>
              <a:rPr lang="es-VE" dirty="0" smtClean="0"/>
              <a:t>) es el segundo formato más usado brindando la posibilidad adicional de explotar imágenes y movimiento para describir productos y servicios. Cada página cuenta con dos banners cuadrados (superior e inferior).</a:t>
            </a:r>
            <a:endParaRPr lang="es-V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5"/>
          <p:cNvSpPr txBox="1">
            <a:spLocks noChangeArrowheads="1"/>
          </p:cNvSpPr>
          <p:nvPr/>
        </p:nvSpPr>
        <p:spPr bwMode="auto">
          <a:xfrm>
            <a:off x="428596" y="428604"/>
            <a:ext cx="8001000" cy="431800"/>
          </a:xfrm>
          <a:prstGeom prst="rect">
            <a:avLst/>
          </a:prstGeom>
          <a:noFill/>
          <a:ln w="9525">
            <a:noFill/>
            <a:miter lim="800000"/>
            <a:headEnd/>
            <a:tailEnd/>
          </a:ln>
        </p:spPr>
        <p:txBody>
          <a:bodyPr lIns="91418" tIns="45709" rIns="91418" bIns="45709" anchor="ctr"/>
          <a:lstStyle/>
          <a:p>
            <a:pPr eaLnBrk="0" hangingPunct="0">
              <a:defRPr/>
            </a:pPr>
            <a:r>
              <a:rPr lang="es-ES" sz="3200" dirty="0">
                <a:solidFill>
                  <a:schemeClr val="bg1"/>
                </a:solidFill>
              </a:rPr>
              <a:t>Banner </a:t>
            </a:r>
            <a:r>
              <a:rPr lang="es-ES" sz="3200" dirty="0" smtClean="0">
                <a:solidFill>
                  <a:schemeClr val="bg1"/>
                </a:solidFill>
              </a:rPr>
              <a:t>rectangular </a:t>
            </a:r>
            <a:endParaRPr lang="es-ES" sz="3200"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897993" y="1363996"/>
            <a:ext cx="7001489" cy="4880633"/>
          </a:xfrm>
          <a:prstGeom prst="rect">
            <a:avLst/>
          </a:prstGeom>
          <a:noFill/>
          <a:ln w="9525">
            <a:noFill/>
            <a:miter lim="800000"/>
            <a:headEnd/>
            <a:tailEnd/>
          </a:ln>
        </p:spPr>
      </p:pic>
      <p:sp>
        <p:nvSpPr>
          <p:cNvPr id="24579" name="13 Rectángulo"/>
          <p:cNvSpPr>
            <a:spLocks noChangeArrowheads="1"/>
          </p:cNvSpPr>
          <p:nvPr/>
        </p:nvSpPr>
        <p:spPr bwMode="auto">
          <a:xfrm>
            <a:off x="761229" y="2580219"/>
            <a:ext cx="4632010" cy="3626568"/>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cxnSp>
        <p:nvCxnSpPr>
          <p:cNvPr id="4" name="27 Conector angular"/>
          <p:cNvCxnSpPr>
            <a:stCxn id="14" idx="1"/>
            <a:endCxn id="21" idx="3"/>
          </p:cNvCxnSpPr>
          <p:nvPr/>
        </p:nvCxnSpPr>
        <p:spPr>
          <a:xfrm rot="10800000">
            <a:off x="4744773" y="3472981"/>
            <a:ext cx="696422" cy="13500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1" name="14 Rectángulo"/>
          <p:cNvSpPr>
            <a:spLocks noChangeArrowheads="1"/>
          </p:cNvSpPr>
          <p:nvPr/>
        </p:nvSpPr>
        <p:spPr bwMode="auto">
          <a:xfrm>
            <a:off x="834174" y="1285886"/>
            <a:ext cx="7112141" cy="1395045"/>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sp>
        <p:nvSpPr>
          <p:cNvPr id="14" name="13 Rectángulo"/>
          <p:cNvSpPr/>
          <p:nvPr/>
        </p:nvSpPr>
        <p:spPr>
          <a:xfrm>
            <a:off x="5441195" y="2665796"/>
            <a:ext cx="2340993" cy="188437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dirty="0">
              <a:latin typeface="Arial" pitchFamily="34" charset="0"/>
              <a:cs typeface="Arial" pitchFamily="34" charset="0"/>
            </a:endParaRPr>
          </a:p>
        </p:txBody>
      </p:sp>
      <p:sp>
        <p:nvSpPr>
          <p:cNvPr id="21" name="Text Box 27"/>
          <p:cNvSpPr txBox="1">
            <a:spLocks noChangeArrowheads="1"/>
          </p:cNvSpPr>
          <p:nvPr/>
        </p:nvSpPr>
        <p:spPr bwMode="auto">
          <a:xfrm>
            <a:off x="1545386" y="2595818"/>
            <a:ext cx="3199387" cy="1754326"/>
          </a:xfrm>
          <a:prstGeom prst="rect">
            <a:avLst/>
          </a:prstGeom>
          <a:solidFill>
            <a:schemeClr val="bg1">
              <a:alpha val="76000"/>
            </a:schemeClr>
          </a:solidFill>
          <a:ln w="6350">
            <a:headEnd/>
            <a:tailEnd/>
          </a:ln>
          <a:effectLst>
            <a:outerShdw blurRad="38100" dist="63500" dir="3000000" sx="102000" sy="102000" algn="l" rotWithShape="0">
              <a:schemeClr val="bg1">
                <a:lumMod val="50000"/>
                <a:alpha val="42000"/>
              </a:schemeClr>
            </a:outerShdw>
          </a:effectLst>
          <a:scene3d>
            <a:camera prst="orthographicFront">
              <a:rot lat="0" lon="0" rev="0"/>
            </a:camera>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defTabSz="944563">
              <a:defRPr/>
            </a:pPr>
            <a:r>
              <a:rPr lang="es-ES" sz="1200" u="sng" dirty="0" smtClean="0">
                <a:solidFill>
                  <a:schemeClr val="tx1"/>
                </a:solidFill>
                <a:latin typeface="Arial" pitchFamily="34" charset="0"/>
                <a:cs typeface="Arial" pitchFamily="34" charset="0"/>
              </a:rPr>
              <a:t>Banner</a:t>
            </a:r>
            <a:r>
              <a:rPr lang="es-ES" sz="1200" dirty="0" smtClean="0">
                <a:solidFill>
                  <a:schemeClr val="tx1"/>
                </a:solidFill>
                <a:latin typeface="Arial" pitchFamily="34" charset="0"/>
                <a:cs typeface="Arial" pitchFamily="34" charset="0"/>
              </a:rPr>
              <a:t> Rectangular</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Medida</a:t>
            </a:r>
            <a:r>
              <a:rPr lang="es-ES" sz="1200" dirty="0">
                <a:solidFill>
                  <a:schemeClr val="tx1"/>
                </a:solidFill>
                <a:latin typeface="Arial" pitchFamily="34" charset="0"/>
                <a:cs typeface="Arial" pitchFamily="34" charset="0"/>
              </a:rPr>
              <a:t>: 300x250</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Peso Máximo</a:t>
            </a:r>
            <a:r>
              <a:rPr lang="es-ES" sz="1200" dirty="0">
                <a:solidFill>
                  <a:schemeClr val="tx1"/>
                </a:solidFill>
                <a:latin typeface="Arial" pitchFamily="34" charset="0"/>
                <a:cs typeface="Arial" pitchFamily="34" charset="0"/>
              </a:rPr>
              <a:t>: </a:t>
            </a:r>
            <a:r>
              <a:rPr lang="es-ES" sz="1200" dirty="0" smtClean="0">
                <a:solidFill>
                  <a:schemeClr val="tx1"/>
                </a:solidFill>
                <a:latin typeface="Arial" pitchFamily="34" charset="0"/>
                <a:cs typeface="Arial" pitchFamily="34" charset="0"/>
              </a:rPr>
              <a:t>40k</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Linkea</a:t>
            </a:r>
            <a:r>
              <a:rPr lang="es-ES" sz="1200" dirty="0">
                <a:solidFill>
                  <a:schemeClr val="tx1"/>
                </a:solidFill>
                <a:latin typeface="Arial" pitchFamily="34" charset="0"/>
                <a:cs typeface="Arial" pitchFamily="34" charset="0"/>
              </a:rPr>
              <a:t>: al hacer </a:t>
            </a:r>
            <a:r>
              <a:rPr lang="es-ES" sz="1200" dirty="0" smtClean="0">
                <a:solidFill>
                  <a:schemeClr val="tx1"/>
                </a:solidFill>
                <a:latin typeface="Arial" pitchFamily="34" charset="0"/>
                <a:cs typeface="Arial" pitchFamily="34" charset="0"/>
              </a:rPr>
              <a:t>click</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Audio</a:t>
            </a:r>
            <a:r>
              <a:rPr lang="es-ES" sz="1200" dirty="0">
                <a:solidFill>
                  <a:schemeClr val="tx1"/>
                </a:solidFill>
                <a:latin typeface="Arial" pitchFamily="34" charset="0"/>
                <a:cs typeface="Arial" pitchFamily="34" charset="0"/>
              </a:rPr>
              <a:t>: permitido. Especificaciones más adelante</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Video</a:t>
            </a:r>
            <a:r>
              <a:rPr lang="es-ES" sz="1200" dirty="0">
                <a:solidFill>
                  <a:schemeClr val="tx1"/>
                </a:solidFill>
                <a:latin typeface="Arial" pitchFamily="34" charset="0"/>
                <a:cs typeface="Arial" pitchFamily="34" charset="0"/>
              </a:rPr>
              <a:t>: permitido. Especificaciones más adelante </a:t>
            </a:r>
          </a:p>
          <a:p>
            <a:pPr defTabSz="944563">
              <a:defRPr/>
            </a:pPr>
            <a:r>
              <a:rPr lang="es-ES" sz="1200" u="sng" dirty="0">
                <a:solidFill>
                  <a:schemeClr val="tx1"/>
                </a:solidFill>
                <a:latin typeface="Arial" pitchFamily="34" charset="0"/>
                <a:cs typeface="Arial" pitchFamily="34" charset="0"/>
              </a:rPr>
              <a:t>Tiempo de animación</a:t>
            </a:r>
            <a:r>
              <a:rPr lang="es-ES" sz="1200" dirty="0">
                <a:solidFill>
                  <a:schemeClr val="tx1"/>
                </a:solidFill>
                <a:latin typeface="Arial" pitchFamily="34" charset="0"/>
                <a:cs typeface="Arial" pitchFamily="34" charset="0"/>
              </a:rPr>
              <a:t>: 15 seg.</a:t>
            </a:r>
          </a:p>
        </p:txBody>
      </p:sp>
      <p:sp>
        <p:nvSpPr>
          <p:cNvPr id="19" name="14 Rectángulo"/>
          <p:cNvSpPr>
            <a:spLocks noChangeArrowheads="1"/>
          </p:cNvSpPr>
          <p:nvPr/>
        </p:nvSpPr>
        <p:spPr bwMode="auto">
          <a:xfrm>
            <a:off x="5320293" y="4594462"/>
            <a:ext cx="2680731" cy="1692058"/>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txBox="1">
            <a:spLocks noChangeArrowheads="1"/>
          </p:cNvSpPr>
          <p:nvPr/>
        </p:nvSpPr>
        <p:spPr bwMode="auto">
          <a:xfrm>
            <a:off x="503601" y="428604"/>
            <a:ext cx="8001000" cy="431800"/>
          </a:xfrm>
          <a:prstGeom prst="rect">
            <a:avLst/>
          </a:prstGeom>
          <a:noFill/>
          <a:ln w="9525">
            <a:noFill/>
            <a:miter lim="800000"/>
            <a:headEnd/>
            <a:tailEnd/>
          </a:ln>
        </p:spPr>
        <p:txBody>
          <a:bodyPr lIns="91418" tIns="45709" rIns="91418" bIns="45709" anchor="ctr"/>
          <a:lstStyle/>
          <a:p>
            <a:pPr eaLnBrk="0" hangingPunct="0">
              <a:defRPr/>
            </a:pPr>
            <a:r>
              <a:rPr lang="es-ES" sz="3200" dirty="0">
                <a:solidFill>
                  <a:schemeClr val="bg1"/>
                </a:solidFill>
              </a:rPr>
              <a:t>Banner </a:t>
            </a:r>
            <a:r>
              <a:rPr lang="es-ES" sz="3200" dirty="0" smtClean="0">
                <a:solidFill>
                  <a:schemeClr val="bg1"/>
                </a:solidFill>
              </a:rPr>
              <a:t>horizontal  </a:t>
            </a:r>
            <a:endParaRPr lang="es-ES" sz="3200" dirty="0">
              <a:solidFill>
                <a:schemeClr val="bg1"/>
              </a:solidFill>
            </a:endParaRPr>
          </a:p>
        </p:txBody>
      </p:sp>
      <p:pic>
        <p:nvPicPr>
          <p:cNvPr id="13" name="Picture 2"/>
          <p:cNvPicPr>
            <a:picLocks noChangeAspect="1" noChangeArrowheads="1"/>
          </p:cNvPicPr>
          <p:nvPr/>
        </p:nvPicPr>
        <p:blipFill>
          <a:blip r:embed="rId2" cstate="print"/>
          <a:srcRect/>
          <a:stretch>
            <a:fillRect/>
          </a:stretch>
        </p:blipFill>
        <p:spPr bwMode="auto">
          <a:xfrm>
            <a:off x="856047" y="1371074"/>
            <a:ext cx="7254086" cy="5024317"/>
          </a:xfrm>
          <a:prstGeom prst="rect">
            <a:avLst/>
          </a:prstGeom>
          <a:noFill/>
          <a:ln w="9525">
            <a:noFill/>
            <a:miter lim="800000"/>
            <a:headEnd/>
            <a:tailEnd/>
          </a:ln>
        </p:spPr>
      </p:pic>
      <p:sp>
        <p:nvSpPr>
          <p:cNvPr id="4" name="13 Rectángulo"/>
          <p:cNvSpPr>
            <a:spLocks noChangeArrowheads="1"/>
          </p:cNvSpPr>
          <p:nvPr/>
        </p:nvSpPr>
        <p:spPr bwMode="auto">
          <a:xfrm>
            <a:off x="714348" y="2696063"/>
            <a:ext cx="5054193" cy="3733333"/>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sp>
        <p:nvSpPr>
          <p:cNvPr id="6" name="14 Rectángulo"/>
          <p:cNvSpPr>
            <a:spLocks noChangeArrowheads="1"/>
          </p:cNvSpPr>
          <p:nvPr/>
        </p:nvSpPr>
        <p:spPr bwMode="auto">
          <a:xfrm>
            <a:off x="789925" y="2161358"/>
            <a:ext cx="7368730" cy="601901"/>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sp>
        <p:nvSpPr>
          <p:cNvPr id="10" name="Text Box 27"/>
          <p:cNvSpPr txBox="1">
            <a:spLocks noChangeArrowheads="1"/>
          </p:cNvSpPr>
          <p:nvPr/>
        </p:nvSpPr>
        <p:spPr bwMode="auto">
          <a:xfrm>
            <a:off x="1526797" y="2712121"/>
            <a:ext cx="3314813" cy="1802096"/>
          </a:xfrm>
          <a:prstGeom prst="rect">
            <a:avLst/>
          </a:prstGeom>
          <a:solidFill>
            <a:schemeClr val="bg1">
              <a:alpha val="76000"/>
            </a:schemeClr>
          </a:solidFill>
          <a:ln w="6350">
            <a:headEnd/>
            <a:tailEnd/>
          </a:ln>
          <a:effectLst>
            <a:outerShdw blurRad="38100" dist="63500" dir="3000000" sx="102000" sy="102000" algn="l" rotWithShape="0">
              <a:schemeClr val="bg1">
                <a:lumMod val="50000"/>
                <a:alpha val="42000"/>
              </a:schemeClr>
            </a:outerShdw>
          </a:effectLst>
          <a:scene3d>
            <a:camera prst="orthographicFront">
              <a:rot lat="0" lon="0" rev="0"/>
            </a:camera>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defTabSz="944563">
              <a:defRPr/>
            </a:pPr>
            <a:r>
              <a:rPr lang="es-ES" sz="1200" u="sng" dirty="0" smtClean="0">
                <a:solidFill>
                  <a:schemeClr val="tx1"/>
                </a:solidFill>
                <a:latin typeface="Arial" pitchFamily="34" charset="0"/>
                <a:cs typeface="Arial" pitchFamily="34" charset="0"/>
              </a:rPr>
              <a:t>Banner</a:t>
            </a:r>
            <a:r>
              <a:rPr lang="es-ES" sz="1200" dirty="0" smtClean="0">
                <a:solidFill>
                  <a:schemeClr val="tx1"/>
                </a:solidFill>
                <a:latin typeface="Arial" pitchFamily="34" charset="0"/>
                <a:cs typeface="Arial" pitchFamily="34" charset="0"/>
              </a:rPr>
              <a:t> Horizontal (leaderboard)</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Medida</a:t>
            </a:r>
            <a:r>
              <a:rPr lang="es-ES" sz="1200" dirty="0">
                <a:solidFill>
                  <a:schemeClr val="tx1"/>
                </a:solidFill>
                <a:latin typeface="Arial" pitchFamily="34" charset="0"/>
                <a:cs typeface="Arial" pitchFamily="34" charset="0"/>
              </a:rPr>
              <a:t>: </a:t>
            </a:r>
            <a:r>
              <a:rPr lang="es-ES" sz="1200" dirty="0" smtClean="0">
                <a:solidFill>
                  <a:schemeClr val="tx1"/>
                </a:solidFill>
                <a:latin typeface="Arial" pitchFamily="34" charset="0"/>
                <a:cs typeface="Arial" pitchFamily="34" charset="0"/>
              </a:rPr>
              <a:t>728x90</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Peso Máximo</a:t>
            </a:r>
            <a:r>
              <a:rPr lang="es-ES" sz="1200" dirty="0">
                <a:solidFill>
                  <a:schemeClr val="tx1"/>
                </a:solidFill>
                <a:latin typeface="Arial" pitchFamily="34" charset="0"/>
                <a:cs typeface="Arial" pitchFamily="34" charset="0"/>
              </a:rPr>
              <a:t>: 30k</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Linkea</a:t>
            </a:r>
            <a:r>
              <a:rPr lang="es-ES" sz="1200" dirty="0">
                <a:solidFill>
                  <a:schemeClr val="tx1"/>
                </a:solidFill>
                <a:latin typeface="Arial" pitchFamily="34" charset="0"/>
                <a:cs typeface="Arial" pitchFamily="34" charset="0"/>
              </a:rPr>
              <a:t>: al hacer </a:t>
            </a:r>
            <a:r>
              <a:rPr lang="es-ES" sz="1200" dirty="0" smtClean="0">
                <a:solidFill>
                  <a:schemeClr val="tx1"/>
                </a:solidFill>
                <a:latin typeface="Arial" pitchFamily="34" charset="0"/>
                <a:cs typeface="Arial" pitchFamily="34" charset="0"/>
              </a:rPr>
              <a:t>click</a:t>
            </a:r>
            <a:r>
              <a:rPr lang="es-ES" sz="1200" dirty="0">
                <a:solidFill>
                  <a:schemeClr val="tx1"/>
                </a:solidFill>
                <a:latin typeface="Arial" pitchFamily="34" charset="0"/>
                <a:cs typeface="Arial" pitchFamily="34" charset="0"/>
              </a:rPr>
              <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Audio</a:t>
            </a:r>
            <a:r>
              <a:rPr lang="es-ES" sz="1200" dirty="0">
                <a:solidFill>
                  <a:schemeClr val="tx1"/>
                </a:solidFill>
                <a:latin typeface="Arial" pitchFamily="34" charset="0"/>
                <a:cs typeface="Arial" pitchFamily="34" charset="0"/>
              </a:rPr>
              <a:t>: permitido. Especificaciones más adelante</a:t>
            </a:r>
            <a:br>
              <a:rPr lang="es-ES" sz="1200" dirty="0">
                <a:solidFill>
                  <a:schemeClr val="tx1"/>
                </a:solidFill>
                <a:latin typeface="Arial" pitchFamily="34" charset="0"/>
                <a:cs typeface="Arial" pitchFamily="34" charset="0"/>
              </a:rPr>
            </a:br>
            <a:r>
              <a:rPr lang="es-ES" sz="1200" u="sng" dirty="0">
                <a:solidFill>
                  <a:schemeClr val="tx1"/>
                </a:solidFill>
                <a:latin typeface="Arial" pitchFamily="34" charset="0"/>
                <a:cs typeface="Arial" pitchFamily="34" charset="0"/>
              </a:rPr>
              <a:t>Video</a:t>
            </a:r>
            <a:r>
              <a:rPr lang="es-ES" sz="1200" dirty="0">
                <a:solidFill>
                  <a:schemeClr val="tx1"/>
                </a:solidFill>
                <a:latin typeface="Arial" pitchFamily="34" charset="0"/>
                <a:cs typeface="Arial" pitchFamily="34" charset="0"/>
              </a:rPr>
              <a:t>: permitido. Especificaciones más adelante </a:t>
            </a:r>
          </a:p>
          <a:p>
            <a:pPr defTabSz="944563">
              <a:defRPr/>
            </a:pPr>
            <a:r>
              <a:rPr lang="es-ES" sz="1200" u="sng" dirty="0">
                <a:solidFill>
                  <a:schemeClr val="tx1"/>
                </a:solidFill>
                <a:latin typeface="Arial" pitchFamily="34" charset="0"/>
                <a:cs typeface="Arial" pitchFamily="34" charset="0"/>
              </a:rPr>
              <a:t>Tiempo de animación</a:t>
            </a:r>
            <a:r>
              <a:rPr lang="es-ES" sz="1200" dirty="0">
                <a:solidFill>
                  <a:schemeClr val="tx1"/>
                </a:solidFill>
                <a:latin typeface="Arial" pitchFamily="34" charset="0"/>
                <a:cs typeface="Arial" pitchFamily="34" charset="0"/>
              </a:rPr>
              <a:t>: 15 seg.</a:t>
            </a:r>
          </a:p>
        </p:txBody>
      </p:sp>
      <p:sp>
        <p:nvSpPr>
          <p:cNvPr id="11" name="14 Rectángulo"/>
          <p:cNvSpPr>
            <a:spLocks noChangeArrowheads="1"/>
          </p:cNvSpPr>
          <p:nvPr/>
        </p:nvSpPr>
        <p:spPr bwMode="auto">
          <a:xfrm>
            <a:off x="5702412" y="2617346"/>
            <a:ext cx="2512926" cy="3766454"/>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sp>
        <p:nvSpPr>
          <p:cNvPr id="12" name="14 Rectángulo"/>
          <p:cNvSpPr>
            <a:spLocks noChangeArrowheads="1"/>
          </p:cNvSpPr>
          <p:nvPr/>
        </p:nvSpPr>
        <p:spPr bwMode="auto">
          <a:xfrm>
            <a:off x="865502" y="1361863"/>
            <a:ext cx="1709923" cy="735659"/>
          </a:xfrm>
          <a:prstGeom prst="rect">
            <a:avLst/>
          </a:prstGeom>
          <a:solidFill>
            <a:srgbClr val="FFFFFF">
              <a:alpha val="74901"/>
            </a:srgbClr>
          </a:solidFill>
          <a:ln w="9525" algn="ctr">
            <a:noFill/>
            <a:round/>
            <a:headEnd/>
            <a:tailEnd/>
          </a:ln>
        </p:spPr>
        <p:txBody>
          <a:bodyPr lIns="82021" tIns="41011" rIns="82021" bIns="41011"/>
          <a:lstStyle/>
          <a:p>
            <a:pPr algn="r"/>
            <a:endParaRPr lang="es-ES">
              <a:latin typeface="Arial" pitchFamily="34" charset="0"/>
              <a:cs typeface="Arial" pitchFamily="34" charset="0"/>
            </a:endParaRPr>
          </a:p>
        </p:txBody>
      </p:sp>
      <p:cxnSp>
        <p:nvCxnSpPr>
          <p:cNvPr id="5" name="27 Conector angular"/>
          <p:cNvCxnSpPr>
            <a:stCxn id="8" idx="2"/>
            <a:endCxn id="10" idx="3"/>
          </p:cNvCxnSpPr>
          <p:nvPr/>
        </p:nvCxnSpPr>
        <p:spPr>
          <a:xfrm rot="5400000">
            <a:off x="4365628" y="2692056"/>
            <a:ext cx="1397095" cy="44513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2499848" y="1285860"/>
            <a:ext cx="5573783" cy="93021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VE"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42844" y="1441062"/>
            <a:ext cx="3381153" cy="47740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angle 25"/>
          <p:cNvSpPr txBox="1">
            <a:spLocks noChangeArrowheads="1"/>
          </p:cNvSpPr>
          <p:nvPr/>
        </p:nvSpPr>
        <p:spPr bwMode="auto">
          <a:xfrm>
            <a:off x="354739" y="357166"/>
            <a:ext cx="8001000" cy="431800"/>
          </a:xfrm>
          <a:prstGeom prst="rect">
            <a:avLst/>
          </a:prstGeom>
          <a:noFill/>
          <a:ln w="9525">
            <a:noFill/>
            <a:miter lim="800000"/>
            <a:headEnd/>
            <a:tailEnd/>
          </a:ln>
        </p:spPr>
        <p:txBody>
          <a:bodyPr lIns="91418" tIns="45709" rIns="91418" bIns="45709" anchor="ctr"/>
          <a:lstStyle/>
          <a:p>
            <a:pPr>
              <a:defRPr/>
            </a:pPr>
            <a:r>
              <a:rPr lang="es-ES" sz="3200" dirty="0">
                <a:solidFill>
                  <a:schemeClr val="bg1"/>
                </a:solidFill>
              </a:rPr>
              <a:t>Tarifas </a:t>
            </a:r>
            <a:r>
              <a:rPr lang="es-ES" sz="3200" dirty="0" smtClean="0">
                <a:solidFill>
                  <a:schemeClr val="bg1"/>
                </a:solidFill>
              </a:rPr>
              <a:t>de espacios y posiciones</a:t>
            </a:r>
            <a:endParaRPr lang="es-ES" sz="3200" dirty="0">
              <a:solidFill>
                <a:schemeClr val="bg1"/>
              </a:solidFill>
            </a:endParaRPr>
          </a:p>
        </p:txBody>
      </p:sp>
      <p:graphicFrame>
        <p:nvGraphicFramePr>
          <p:cNvPr id="4" name="3 Tabla"/>
          <p:cNvGraphicFramePr>
            <a:graphicFrameLocks noGrp="1"/>
          </p:cNvGraphicFramePr>
          <p:nvPr/>
        </p:nvGraphicFramePr>
        <p:xfrm>
          <a:off x="5536162" y="1357298"/>
          <a:ext cx="3393556" cy="680096"/>
        </p:xfrm>
        <a:graphic>
          <a:graphicData uri="http://schemas.openxmlformats.org/drawingml/2006/table">
            <a:tbl>
              <a:tblPr>
                <a:effectLst>
                  <a:outerShdw blurRad="50800" dist="38100" algn="l" rotWithShape="0">
                    <a:prstClr val="black">
                      <a:alpha val="40000"/>
                    </a:prstClr>
                  </a:outerShdw>
                </a:effectLst>
              </a:tblPr>
              <a:tblGrid>
                <a:gridCol w="1323975"/>
                <a:gridCol w="953165"/>
                <a:gridCol w="1116416"/>
              </a:tblGrid>
              <a:tr h="211559">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BANNER HORIZONTAL</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DIMENSIONES</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 TARIFA</a:t>
                      </a:r>
                      <a:r>
                        <a:rPr lang="es-VE" sz="800" b="1" i="0" u="none" strike="noStrike" baseline="0" dirty="0" smtClean="0">
                          <a:solidFill>
                            <a:schemeClr val="tx1"/>
                          </a:solidFill>
                          <a:latin typeface="Verdana" pitchFamily="34" charset="0"/>
                          <a:ea typeface="Verdana" pitchFamily="34" charset="0"/>
                          <a:cs typeface="Verdana" pitchFamily="34" charset="0"/>
                        </a:rPr>
                        <a:t> MENSUAL</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9802">
                <a:tc>
                  <a:txBody>
                    <a:bodyPr/>
                    <a:lstStyle/>
                    <a:p>
                      <a:pPr algn="l" fontAlgn="b"/>
                      <a:r>
                        <a:rPr lang="es-ES" sz="1100" b="0" i="0" u="none" strike="noStrike" dirty="0" smtClean="0">
                          <a:solidFill>
                            <a:srgbClr val="000000"/>
                          </a:solidFill>
                          <a:latin typeface="Calibri"/>
                        </a:rPr>
                        <a:t>Segmentado</a:t>
                      </a:r>
                      <a:r>
                        <a:rPr lang="es-ES" sz="1100" b="0" i="0" u="none" strike="noStrike" baseline="0" dirty="0" smtClean="0">
                          <a:solidFill>
                            <a:srgbClr val="000000"/>
                          </a:solidFill>
                          <a:latin typeface="Calibri"/>
                        </a:rPr>
                        <a:t> </a:t>
                      </a:r>
                      <a:r>
                        <a:rPr lang="es-ES" sz="1100" b="0" i="0" u="none" strike="noStrike" dirty="0" smtClean="0">
                          <a:solidFill>
                            <a:srgbClr val="000000"/>
                          </a:solidFill>
                          <a:latin typeface="Calibri"/>
                        </a:rPr>
                        <a:t>Portada</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a:solidFill>
                            <a:srgbClr val="000000"/>
                          </a:solidFill>
                          <a:latin typeface="Calibri"/>
                        </a:rPr>
                        <a:t>728x90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BsF  </a:t>
                      </a:r>
                      <a:r>
                        <a:rPr lang="es-ES" sz="1100" b="0" i="0" u="none" strike="noStrike" dirty="0">
                          <a:solidFill>
                            <a:srgbClr val="000000"/>
                          </a:solidFill>
                          <a:latin typeface="Calibri"/>
                        </a:rPr>
                        <a:t>3.500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87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latin typeface="Calibri"/>
                        </a:rPr>
                        <a:t>Rotativo</a:t>
                      </a:r>
                      <a:r>
                        <a:rPr lang="es-ES" sz="1100" b="0" i="0" u="none" strike="noStrike" baseline="0" dirty="0" smtClean="0">
                          <a:solidFill>
                            <a:srgbClr val="000000"/>
                          </a:solidFill>
                          <a:latin typeface="Calibri"/>
                        </a:rPr>
                        <a:t> Secciones</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smtClean="0">
                          <a:solidFill>
                            <a:srgbClr val="000000"/>
                          </a:solidFill>
                          <a:latin typeface="Calibri"/>
                        </a:rPr>
                        <a:t>728x90</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 BsF  </a:t>
                      </a:r>
                      <a:r>
                        <a:rPr lang="es-ES" sz="1100" b="0" i="0" u="none" strike="noStrike" dirty="0">
                          <a:solidFill>
                            <a:srgbClr val="000000"/>
                          </a:solidFill>
                          <a:latin typeface="Calibri"/>
                        </a:rPr>
                        <a:t>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7 CuadroTexto"/>
          <p:cNvSpPr txBox="1"/>
          <p:nvPr/>
        </p:nvSpPr>
        <p:spPr>
          <a:xfrm>
            <a:off x="3662218" y="1518810"/>
            <a:ext cx="1735475" cy="338554"/>
          </a:xfrm>
          <a:prstGeom prst="rect">
            <a:avLst/>
          </a:prstGeom>
          <a:solidFill>
            <a:srgbClr val="FFF4D1"/>
          </a:solidFill>
          <a:ln>
            <a:solidFill>
              <a:schemeClr val="dk1"/>
            </a:solidFill>
          </a:ln>
          <a:effectLst>
            <a:outerShdw blurRad="50800" dist="38100" algn="l" rotWithShape="0">
              <a:prstClr val="black">
                <a:alpha val="40000"/>
              </a:prstClr>
            </a:outerShdw>
          </a:effectLst>
          <a:scene3d>
            <a:camera prst="orthographicFront"/>
            <a:lightRig rig="threePt" dir="t"/>
          </a:scene3d>
          <a:sp3d contourW="12700">
            <a:bevelT/>
            <a:contourClr>
              <a:schemeClr val="tx2">
                <a:lumMod val="40000"/>
                <a:lumOff val="60000"/>
              </a:schemeClr>
            </a:contourClr>
          </a:sp3d>
        </p:spPr>
        <p:txBody>
          <a:bodyPr wrap="none" rtlCol="0">
            <a:spAutoFit/>
          </a:bodyPr>
          <a:lstStyle/>
          <a:p>
            <a:r>
              <a:rPr lang="es-ES" sz="1600" dirty="0" smtClean="0">
                <a:solidFill>
                  <a:schemeClr val="tx1"/>
                </a:solidFill>
              </a:rPr>
              <a:t>Banner Horizontal </a:t>
            </a:r>
            <a:endParaRPr lang="es-ES" sz="1600" dirty="0">
              <a:solidFill>
                <a:schemeClr val="tx1"/>
              </a:solidFill>
            </a:endParaRPr>
          </a:p>
        </p:txBody>
      </p:sp>
      <p:sp>
        <p:nvSpPr>
          <p:cNvPr id="9" name="8 CuadroTexto"/>
          <p:cNvSpPr txBox="1"/>
          <p:nvPr/>
        </p:nvSpPr>
        <p:spPr>
          <a:xfrm>
            <a:off x="3671744" y="2285992"/>
            <a:ext cx="1180220" cy="830997"/>
          </a:xfrm>
          <a:prstGeom prst="rect">
            <a:avLst/>
          </a:prstGeom>
          <a:solidFill>
            <a:srgbClr val="FFF4D1"/>
          </a:solidFill>
          <a:ln>
            <a:solidFill>
              <a:schemeClr val="dk1"/>
            </a:solidFill>
          </a:ln>
          <a:effectLst>
            <a:outerShdw blurRad="50800" dist="38100" algn="l" rotWithShape="0">
              <a:prstClr val="black">
                <a:alpha val="40000"/>
              </a:prstClr>
            </a:outerShdw>
          </a:effectLst>
          <a:scene3d>
            <a:camera prst="orthographicFront"/>
            <a:lightRig rig="threePt" dir="t"/>
          </a:scene3d>
          <a:sp3d contourW="12700">
            <a:bevelT/>
            <a:contourClr>
              <a:schemeClr val="tx2">
                <a:lumMod val="40000"/>
                <a:lumOff val="60000"/>
              </a:schemeClr>
            </a:contourClr>
          </a:sp3d>
        </p:spPr>
        <p:txBody>
          <a:bodyPr wrap="square" rtlCol="0">
            <a:spAutoFit/>
          </a:bodyPr>
          <a:lstStyle/>
          <a:p>
            <a:pPr algn="ctr"/>
            <a:r>
              <a:rPr lang="es-ES" sz="1600" dirty="0" smtClean="0">
                <a:solidFill>
                  <a:schemeClr val="tx1"/>
                </a:solidFill>
              </a:rPr>
              <a:t>Banner Rectangular Superior</a:t>
            </a:r>
            <a:endParaRPr lang="es-ES" sz="1600" dirty="0">
              <a:solidFill>
                <a:schemeClr val="tx1"/>
              </a:solidFill>
            </a:endParaRPr>
          </a:p>
        </p:txBody>
      </p:sp>
      <p:sp>
        <p:nvSpPr>
          <p:cNvPr id="10" name="9 CuadroTexto"/>
          <p:cNvSpPr txBox="1"/>
          <p:nvPr/>
        </p:nvSpPr>
        <p:spPr>
          <a:xfrm>
            <a:off x="3660003" y="5000636"/>
            <a:ext cx="1180220" cy="830997"/>
          </a:xfrm>
          <a:prstGeom prst="rect">
            <a:avLst/>
          </a:prstGeom>
          <a:solidFill>
            <a:srgbClr val="FFF4D1"/>
          </a:solidFill>
          <a:ln>
            <a:solidFill>
              <a:schemeClr val="dk1"/>
            </a:solidFill>
          </a:ln>
          <a:effectLst>
            <a:outerShdw blurRad="50800" dist="38100" algn="l" rotWithShape="0">
              <a:prstClr val="black">
                <a:alpha val="40000"/>
              </a:prstClr>
            </a:outerShdw>
          </a:effectLst>
          <a:scene3d>
            <a:camera prst="orthographicFront"/>
            <a:lightRig rig="threePt" dir="t"/>
          </a:scene3d>
          <a:sp3d contourW="12700">
            <a:bevelT/>
            <a:contourClr>
              <a:schemeClr val="tx2">
                <a:lumMod val="40000"/>
                <a:lumOff val="60000"/>
              </a:schemeClr>
            </a:contourClr>
          </a:sp3d>
        </p:spPr>
        <p:txBody>
          <a:bodyPr wrap="square" rtlCol="0">
            <a:spAutoFit/>
          </a:bodyPr>
          <a:lstStyle/>
          <a:p>
            <a:pPr algn="ctr"/>
            <a:r>
              <a:rPr lang="es-ES" sz="1600" dirty="0" smtClean="0">
                <a:solidFill>
                  <a:schemeClr val="tx1"/>
                </a:solidFill>
              </a:rPr>
              <a:t>Banner Rectangular Superior</a:t>
            </a:r>
            <a:endParaRPr lang="es-ES" sz="1600" dirty="0">
              <a:solidFill>
                <a:schemeClr val="tx1"/>
              </a:solidFill>
            </a:endParaRPr>
          </a:p>
        </p:txBody>
      </p:sp>
      <p:graphicFrame>
        <p:nvGraphicFramePr>
          <p:cNvPr id="12" name="11 Tabla"/>
          <p:cNvGraphicFramePr>
            <a:graphicFrameLocks noGrp="1"/>
          </p:cNvGraphicFramePr>
          <p:nvPr/>
        </p:nvGraphicFramePr>
        <p:xfrm>
          <a:off x="5536162" y="2285992"/>
          <a:ext cx="3393556" cy="834297"/>
        </p:xfrm>
        <a:graphic>
          <a:graphicData uri="http://schemas.openxmlformats.org/drawingml/2006/table">
            <a:tbl>
              <a:tblPr>
                <a:effectLst>
                  <a:outerShdw blurRad="50800" dist="38100" algn="l" rotWithShape="0">
                    <a:prstClr val="black">
                      <a:alpha val="40000"/>
                    </a:prstClr>
                  </a:outerShdw>
                </a:effectLst>
              </a:tblPr>
              <a:tblGrid>
                <a:gridCol w="1352550"/>
                <a:gridCol w="924590"/>
                <a:gridCol w="1116416"/>
              </a:tblGrid>
              <a:tr h="211559">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BANNER RECTANGULAR</a:t>
                      </a:r>
                      <a:r>
                        <a:rPr lang="es-VE" sz="800" b="1" i="0" u="none" strike="noStrike" baseline="0" dirty="0" smtClean="0">
                          <a:solidFill>
                            <a:schemeClr val="tx1"/>
                          </a:solidFill>
                          <a:latin typeface="Verdana" pitchFamily="34" charset="0"/>
                          <a:ea typeface="Verdana" pitchFamily="34" charset="0"/>
                          <a:cs typeface="Verdana" pitchFamily="34" charset="0"/>
                        </a:rPr>
                        <a:t> SUPERIOR</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DIMENSIONES</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 TARIFA</a:t>
                      </a:r>
                      <a:r>
                        <a:rPr lang="es-VE" sz="800" b="1" i="0" u="none" strike="noStrike" baseline="0" dirty="0" smtClean="0">
                          <a:solidFill>
                            <a:schemeClr val="tx1"/>
                          </a:solidFill>
                          <a:latin typeface="Verdana" pitchFamily="34" charset="0"/>
                          <a:ea typeface="Verdana" pitchFamily="34" charset="0"/>
                          <a:cs typeface="Verdana" pitchFamily="34" charset="0"/>
                        </a:rPr>
                        <a:t> MENSUAL</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9802">
                <a:tc>
                  <a:txBody>
                    <a:bodyPr/>
                    <a:lstStyle/>
                    <a:p>
                      <a:pPr algn="l" fontAlgn="b"/>
                      <a:r>
                        <a:rPr lang="es-ES" sz="1100" b="0" i="0" u="none" strike="noStrike" dirty="0" smtClean="0">
                          <a:solidFill>
                            <a:srgbClr val="000000"/>
                          </a:solidFill>
                          <a:latin typeface="Calibri"/>
                        </a:rPr>
                        <a:t>Segmentado</a:t>
                      </a:r>
                      <a:r>
                        <a:rPr lang="es-ES" sz="1100" b="0" i="0" u="none" strike="noStrike" baseline="0" dirty="0" smtClean="0">
                          <a:solidFill>
                            <a:srgbClr val="000000"/>
                          </a:solidFill>
                          <a:latin typeface="Calibri"/>
                        </a:rPr>
                        <a:t> </a:t>
                      </a:r>
                      <a:r>
                        <a:rPr lang="es-ES" sz="1100" b="0" i="0" u="none" strike="noStrike" dirty="0" smtClean="0">
                          <a:solidFill>
                            <a:srgbClr val="000000"/>
                          </a:solidFill>
                          <a:latin typeface="Calibri"/>
                        </a:rPr>
                        <a:t>Portada</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a:solidFill>
                            <a:srgbClr val="000000"/>
                          </a:solidFill>
                          <a:latin typeface="Calibri"/>
                        </a:rPr>
                        <a:t>300x250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BsF  </a:t>
                      </a:r>
                      <a:r>
                        <a:rPr lang="es-ES" sz="1100" b="0" i="0" u="none" strike="noStrike" dirty="0">
                          <a:solidFill>
                            <a:srgbClr val="000000"/>
                          </a:solidFill>
                          <a:latin typeface="Calibri"/>
                        </a:rPr>
                        <a:t>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87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latin typeface="Calibri"/>
                        </a:rPr>
                        <a:t>Segmentado</a:t>
                      </a:r>
                      <a:r>
                        <a:rPr lang="es-ES" sz="1100" b="0" i="0" u="none" strike="noStrike" baseline="0" dirty="0" smtClean="0">
                          <a:solidFill>
                            <a:srgbClr val="000000"/>
                          </a:solidFill>
                          <a:latin typeface="Calibri"/>
                        </a:rPr>
                        <a:t> Secciones</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a:solidFill>
                            <a:srgbClr val="000000"/>
                          </a:solidFill>
                          <a:latin typeface="Calibri"/>
                        </a:rPr>
                        <a:t>300x250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BsF  </a:t>
                      </a:r>
                      <a:r>
                        <a:rPr lang="es-ES" sz="1100" b="0" i="0" u="none" strike="noStrike" dirty="0">
                          <a:solidFill>
                            <a:srgbClr val="000000"/>
                          </a:solidFill>
                          <a:latin typeface="Calibri"/>
                        </a:rPr>
                        <a:t>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3" name="12 Tabla"/>
          <p:cNvGraphicFramePr>
            <a:graphicFrameLocks noGrp="1"/>
          </p:cNvGraphicFramePr>
          <p:nvPr/>
        </p:nvGraphicFramePr>
        <p:xfrm>
          <a:off x="5572132" y="4929198"/>
          <a:ext cx="3393556" cy="834297"/>
        </p:xfrm>
        <a:graphic>
          <a:graphicData uri="http://schemas.openxmlformats.org/drawingml/2006/table">
            <a:tbl>
              <a:tblPr>
                <a:effectLst>
                  <a:outerShdw blurRad="50800" dist="38100" algn="l" rotWithShape="0">
                    <a:prstClr val="black">
                      <a:alpha val="40000"/>
                    </a:prstClr>
                  </a:outerShdw>
                </a:effectLst>
              </a:tblPr>
              <a:tblGrid>
                <a:gridCol w="1253836"/>
                <a:gridCol w="1023304"/>
                <a:gridCol w="1116416"/>
              </a:tblGrid>
              <a:tr h="211559">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BANNER RECTANGULAR</a:t>
                      </a:r>
                      <a:r>
                        <a:rPr lang="es-VE" sz="800" b="1" i="0" u="none" strike="noStrike" baseline="0" dirty="0" smtClean="0">
                          <a:solidFill>
                            <a:schemeClr val="tx1"/>
                          </a:solidFill>
                          <a:latin typeface="Verdana" pitchFamily="34" charset="0"/>
                          <a:ea typeface="Verdana" pitchFamily="34" charset="0"/>
                          <a:cs typeface="Verdana" pitchFamily="34" charset="0"/>
                        </a:rPr>
                        <a:t> INFERIOR</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DIMENSIONES</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VE" sz="800" b="1" i="0" u="none" strike="noStrike" dirty="0" smtClean="0">
                          <a:solidFill>
                            <a:schemeClr val="tx1"/>
                          </a:solidFill>
                          <a:latin typeface="Verdana" pitchFamily="34" charset="0"/>
                          <a:ea typeface="Verdana" pitchFamily="34" charset="0"/>
                          <a:cs typeface="Verdana" pitchFamily="34" charset="0"/>
                        </a:rPr>
                        <a:t> TARIFA</a:t>
                      </a:r>
                      <a:r>
                        <a:rPr lang="es-VE" sz="800" b="1" i="0" u="none" strike="noStrike" baseline="0" dirty="0" smtClean="0">
                          <a:solidFill>
                            <a:schemeClr val="tx1"/>
                          </a:solidFill>
                          <a:latin typeface="Verdana" pitchFamily="34" charset="0"/>
                          <a:ea typeface="Verdana" pitchFamily="34" charset="0"/>
                          <a:cs typeface="Verdana" pitchFamily="34" charset="0"/>
                        </a:rPr>
                        <a:t> MENSUAL</a:t>
                      </a:r>
                      <a:endParaRPr lang="es-VE" sz="800" b="1" i="0" u="none" strike="noStrike" dirty="0">
                        <a:solidFill>
                          <a:schemeClr val="tx1"/>
                        </a:solidFill>
                        <a:latin typeface="Verdana" pitchFamily="34" charset="0"/>
                        <a:ea typeface="Verdana" pitchFamily="34" charset="0"/>
                        <a:cs typeface="Verdana"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9802">
                <a:tc>
                  <a:txBody>
                    <a:bodyPr/>
                    <a:lstStyle/>
                    <a:p>
                      <a:pPr algn="l" fontAlgn="b"/>
                      <a:r>
                        <a:rPr lang="es-ES" sz="1100" b="0" i="0" u="none" strike="noStrike" dirty="0" smtClean="0">
                          <a:solidFill>
                            <a:srgbClr val="000000"/>
                          </a:solidFill>
                          <a:latin typeface="Calibri"/>
                        </a:rPr>
                        <a:t>Segmentado</a:t>
                      </a:r>
                      <a:r>
                        <a:rPr lang="es-ES" sz="1100" b="0" i="0" u="none" strike="noStrike" baseline="0" dirty="0" smtClean="0">
                          <a:solidFill>
                            <a:srgbClr val="000000"/>
                          </a:solidFill>
                          <a:latin typeface="Calibri"/>
                        </a:rPr>
                        <a:t> </a:t>
                      </a:r>
                      <a:r>
                        <a:rPr lang="es-ES" sz="1100" b="0" i="0" u="none" strike="noStrike" dirty="0" smtClean="0">
                          <a:solidFill>
                            <a:srgbClr val="000000"/>
                          </a:solidFill>
                          <a:latin typeface="Calibri"/>
                        </a:rPr>
                        <a:t>Portada</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a:solidFill>
                            <a:srgbClr val="000000"/>
                          </a:solidFill>
                          <a:latin typeface="Calibri"/>
                        </a:rPr>
                        <a:t>300x250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BsF  </a:t>
                      </a:r>
                      <a:r>
                        <a:rPr lang="es-ES" sz="1100" b="0" i="0" u="none" strike="noStrike" dirty="0">
                          <a:solidFill>
                            <a:srgbClr val="000000"/>
                          </a:solidFill>
                          <a:latin typeface="Calibri"/>
                        </a:rPr>
                        <a:t>2.500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87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latin typeface="Calibri"/>
                        </a:rPr>
                        <a:t>Rotativo</a:t>
                      </a:r>
                      <a:r>
                        <a:rPr lang="es-ES" sz="1100" b="0" i="0" u="none" strike="noStrike" baseline="0" dirty="0" smtClean="0">
                          <a:solidFill>
                            <a:srgbClr val="000000"/>
                          </a:solidFill>
                          <a:latin typeface="Calibri"/>
                        </a:rPr>
                        <a:t> Secciones</a:t>
                      </a:r>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100" b="0" i="0" u="none" strike="noStrike" dirty="0">
                          <a:solidFill>
                            <a:srgbClr val="000000"/>
                          </a:solidFill>
                          <a:latin typeface="Calibri"/>
                        </a:rPr>
                        <a:t>300x250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S" sz="1100" b="0" i="0" u="none" strike="noStrike" dirty="0">
                          <a:solidFill>
                            <a:srgbClr val="000000"/>
                          </a:solidFill>
                          <a:latin typeface="Calibri"/>
                        </a:rPr>
                        <a:t>            </a:t>
                      </a:r>
                      <a:r>
                        <a:rPr lang="es-ES" sz="1100" b="0" i="0" u="none" strike="noStrike" dirty="0" smtClean="0">
                          <a:solidFill>
                            <a:srgbClr val="000000"/>
                          </a:solidFill>
                          <a:latin typeface="Calibri"/>
                        </a:rPr>
                        <a:t>BsF  1.500 </a:t>
                      </a:r>
                      <a:endParaRPr lang="es-ES"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2" name="15 Grupo"/>
          <p:cNvGrpSpPr/>
          <p:nvPr/>
        </p:nvGrpSpPr>
        <p:grpSpPr>
          <a:xfrm>
            <a:off x="196006" y="1523780"/>
            <a:ext cx="3296097" cy="4508197"/>
            <a:chOff x="0" y="90488"/>
            <a:chExt cx="9467850" cy="12278862"/>
          </a:xfrm>
        </p:grpSpPr>
        <p:pic>
          <p:nvPicPr>
            <p:cNvPr id="17" name="Picture 2"/>
            <p:cNvPicPr>
              <a:picLocks noChangeAspect="1" noChangeArrowheads="1"/>
            </p:cNvPicPr>
            <p:nvPr/>
          </p:nvPicPr>
          <p:blipFill>
            <a:blip r:embed="rId2" cstate="print"/>
            <a:srcRect/>
            <a:stretch>
              <a:fillRect/>
            </a:stretch>
          </p:blipFill>
          <p:spPr bwMode="auto">
            <a:xfrm>
              <a:off x="0" y="90488"/>
              <a:ext cx="9467850" cy="6677025"/>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a:stretch>
              <a:fillRect/>
            </a:stretch>
          </p:blipFill>
          <p:spPr bwMode="auto">
            <a:xfrm>
              <a:off x="91038" y="6397175"/>
              <a:ext cx="9286876" cy="59721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CuadroTexto"/>
          <p:cNvSpPr txBox="1">
            <a:spLocks noChangeArrowheads="1"/>
          </p:cNvSpPr>
          <p:nvPr/>
        </p:nvSpPr>
        <p:spPr bwMode="auto">
          <a:xfrm>
            <a:off x="2106152" y="2800350"/>
            <a:ext cx="4981575" cy="646113"/>
          </a:xfrm>
          <a:prstGeom prst="rect">
            <a:avLst/>
          </a:prstGeom>
          <a:noFill/>
          <a:ln w="9525">
            <a:noFill/>
            <a:miter lim="800000"/>
            <a:headEnd/>
            <a:tailEnd/>
          </a:ln>
        </p:spPr>
        <p:txBody>
          <a:bodyPr wrap="none">
            <a:spAutoFit/>
          </a:bodyPr>
          <a:lstStyle/>
          <a:p>
            <a:r>
              <a:rPr lang="es-ES" sz="3600">
                <a:solidFill>
                  <a:schemeClr val="tx1"/>
                </a:solidFill>
                <a:latin typeface="Arial" pitchFamily="34" charset="0"/>
                <a:cs typeface="Arial" pitchFamily="34" charset="0"/>
              </a:rPr>
              <a:t>Condiciones Generales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708025" y="428604"/>
            <a:ext cx="4479925" cy="287338"/>
          </a:xfrm>
          <a:prstGeom prst="rect">
            <a:avLst/>
          </a:prstGeom>
          <a:noFill/>
          <a:ln w="9525">
            <a:noFill/>
            <a:miter lim="800000"/>
            <a:headEnd/>
            <a:tailEnd/>
          </a:ln>
        </p:spPr>
        <p:txBody>
          <a:bodyPr lIns="87269" tIns="43635" rIns="87269" bIns="43635" anchor="ctr"/>
          <a:lstStyle/>
          <a:p>
            <a:pPr defTabSz="873125"/>
            <a:r>
              <a:rPr lang="es-ES" sz="3200" dirty="0">
                <a:solidFill>
                  <a:schemeClr val="bg1"/>
                </a:solidFill>
              </a:rPr>
              <a:t>Condiciones Generales</a:t>
            </a:r>
          </a:p>
        </p:txBody>
      </p:sp>
      <p:sp>
        <p:nvSpPr>
          <p:cNvPr id="53251" name="Rectangle 3"/>
          <p:cNvSpPr>
            <a:spLocks noChangeArrowheads="1"/>
          </p:cNvSpPr>
          <p:nvPr/>
        </p:nvSpPr>
        <p:spPr bwMode="auto">
          <a:xfrm>
            <a:off x="500034" y="1355748"/>
            <a:ext cx="8399462" cy="4930772"/>
          </a:xfrm>
          <a:prstGeom prst="rect">
            <a:avLst/>
          </a:prstGeom>
          <a:noFill/>
          <a:ln w="9525">
            <a:noFill/>
            <a:miter lim="800000"/>
            <a:headEnd/>
            <a:tailEnd/>
          </a:ln>
        </p:spPr>
        <p:txBody>
          <a:bodyPr lIns="87269" tIns="43635" rIns="87269" bIns="43635"/>
          <a:lstStyle/>
          <a:p>
            <a:pPr marL="327025" indent="-327025" defTabSz="873125">
              <a:lnSpc>
                <a:spcPct val="120000"/>
              </a:lnSpc>
              <a:spcBef>
                <a:spcPct val="20000"/>
              </a:spcBef>
            </a:pPr>
            <a:r>
              <a:rPr lang="es-ES" sz="2000" dirty="0">
                <a:solidFill>
                  <a:schemeClr val="accent6">
                    <a:lumMod val="75000"/>
                  </a:schemeClr>
                </a:solidFill>
                <a:latin typeface="Arial" pitchFamily="34" charset="0"/>
                <a:cs typeface="Arial" pitchFamily="34" charset="0"/>
              </a:rPr>
              <a:t>Condiciones de Compra</a:t>
            </a: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La tarifa </a:t>
            </a:r>
            <a:r>
              <a:rPr lang="es-ES" sz="1400" dirty="0" smtClean="0">
                <a:solidFill>
                  <a:schemeClr val="tx1"/>
                </a:solidFill>
                <a:latin typeface="Arial" pitchFamily="34" charset="0"/>
                <a:cs typeface="Arial" pitchFamily="34" charset="0"/>
              </a:rPr>
              <a:t>tiene vigencia </a:t>
            </a:r>
            <a:r>
              <a:rPr lang="es-ES" sz="1400" dirty="0">
                <a:solidFill>
                  <a:schemeClr val="tx1"/>
                </a:solidFill>
                <a:latin typeface="Arial" pitchFamily="34" charset="0"/>
                <a:cs typeface="Arial" pitchFamily="34" charset="0"/>
              </a:rPr>
              <a:t>desde el 1 de </a:t>
            </a:r>
            <a:r>
              <a:rPr lang="es-ES" sz="1400" dirty="0" smtClean="0">
                <a:solidFill>
                  <a:schemeClr val="tx1"/>
                </a:solidFill>
                <a:latin typeface="Arial" pitchFamily="34" charset="0"/>
                <a:cs typeface="Arial" pitchFamily="34" charset="0"/>
              </a:rPr>
              <a:t>marzo </a:t>
            </a:r>
            <a:r>
              <a:rPr lang="es-ES" sz="1400" dirty="0">
                <a:solidFill>
                  <a:schemeClr val="tx1"/>
                </a:solidFill>
                <a:latin typeface="Arial" pitchFamily="34" charset="0"/>
                <a:cs typeface="Arial" pitchFamily="34" charset="0"/>
              </a:rPr>
              <a:t>de </a:t>
            </a:r>
            <a:r>
              <a:rPr lang="es-ES" sz="1400" dirty="0" smtClean="0">
                <a:solidFill>
                  <a:schemeClr val="tx1"/>
                </a:solidFill>
                <a:latin typeface="Arial" pitchFamily="34" charset="0"/>
                <a:cs typeface="Arial" pitchFamily="34" charset="0"/>
              </a:rPr>
              <a:t>2010.</a:t>
            </a:r>
          </a:p>
          <a:p>
            <a:pPr marL="327025" indent="-327025" defTabSz="873125">
              <a:lnSpc>
                <a:spcPct val="120000"/>
              </a:lnSpc>
              <a:spcBef>
                <a:spcPct val="20000"/>
              </a:spcBef>
              <a:buFontTx/>
              <a:buChar char="•"/>
            </a:pPr>
            <a:r>
              <a:rPr lang="es-ES" sz="1400" dirty="0" smtClean="0">
                <a:solidFill>
                  <a:schemeClr val="tx1"/>
                </a:solidFill>
                <a:latin typeface="Arial" pitchFamily="34" charset="0"/>
                <a:cs typeface="Arial" pitchFamily="34" charset="0"/>
              </a:rPr>
              <a:t>La empresa comercializadora de los espacios publicitarios es Innovame Tecnomedios Group C.A. </a:t>
            </a:r>
            <a:endParaRPr lang="es-ES" sz="1400" dirty="0">
              <a:solidFill>
                <a:schemeClr val="tx1"/>
              </a:solidFill>
              <a:latin typeface="Arial" pitchFamily="34" charset="0"/>
              <a:cs typeface="Arial" pitchFamily="34" charset="0"/>
            </a:endParaRP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La compra debe ser cancelada en pago adelantado, justo antes de iniciar la </a:t>
            </a:r>
            <a:r>
              <a:rPr lang="es-ES" sz="1400" dirty="0" smtClean="0">
                <a:solidFill>
                  <a:schemeClr val="tx1"/>
                </a:solidFill>
                <a:latin typeface="Arial" pitchFamily="34" charset="0"/>
                <a:cs typeface="Arial" pitchFamily="34" charset="0"/>
              </a:rPr>
              <a:t>pauta</a:t>
            </a:r>
          </a:p>
          <a:p>
            <a:pPr marL="327025" indent="-327025" defTabSz="873125">
              <a:lnSpc>
                <a:spcPct val="120000"/>
              </a:lnSpc>
              <a:spcBef>
                <a:spcPct val="20000"/>
              </a:spcBef>
              <a:buFontTx/>
              <a:buChar char="•"/>
            </a:pPr>
            <a:r>
              <a:rPr lang="es-ES" sz="1400" dirty="0" smtClean="0">
                <a:solidFill>
                  <a:schemeClr val="tx1"/>
                </a:solidFill>
                <a:latin typeface="Arial" pitchFamily="34" charset="0"/>
                <a:cs typeface="Arial" pitchFamily="34" charset="0"/>
              </a:rPr>
              <a:t>Para compras mayores a un mes, el pago se puede realizar al comenzar cada mes de pauta.</a:t>
            </a:r>
          </a:p>
          <a:p>
            <a:pPr marL="327025" indent="-327025" defTabSz="873125">
              <a:lnSpc>
                <a:spcPct val="120000"/>
              </a:lnSpc>
              <a:spcBef>
                <a:spcPct val="20000"/>
              </a:spcBef>
              <a:buFontTx/>
              <a:buChar char="•"/>
            </a:pPr>
            <a:r>
              <a:rPr lang="es-ES" sz="1400" dirty="0" smtClean="0">
                <a:solidFill>
                  <a:schemeClr val="tx1"/>
                </a:solidFill>
                <a:latin typeface="Arial" pitchFamily="34" charset="0"/>
                <a:cs typeface="Arial" pitchFamily="34" charset="0"/>
              </a:rPr>
              <a:t>Los pagos a nombre de Innovame Tecnomedios Group C.A., RIFJ-29807401-9</a:t>
            </a:r>
          </a:p>
          <a:p>
            <a:pPr marL="327025" indent="-327025" defTabSz="873125">
              <a:lnSpc>
                <a:spcPct val="120000"/>
              </a:lnSpc>
              <a:spcBef>
                <a:spcPct val="20000"/>
              </a:spcBef>
            </a:pPr>
            <a:endParaRPr lang="es-ES" sz="1400" dirty="0">
              <a:solidFill>
                <a:schemeClr val="tx1"/>
              </a:solidFill>
              <a:latin typeface="Arial" pitchFamily="34" charset="0"/>
              <a:cs typeface="Arial" pitchFamily="34" charset="0"/>
            </a:endParaRPr>
          </a:p>
          <a:p>
            <a:pPr marL="327025" indent="-327025" defTabSz="873125">
              <a:lnSpc>
                <a:spcPct val="120000"/>
              </a:lnSpc>
              <a:spcBef>
                <a:spcPct val="20000"/>
              </a:spcBef>
            </a:pPr>
            <a:r>
              <a:rPr lang="es-ES" sz="2000" dirty="0" smtClean="0">
                <a:solidFill>
                  <a:schemeClr val="accent6">
                    <a:lumMod val="75000"/>
                  </a:schemeClr>
                </a:solidFill>
                <a:latin typeface="Arial" pitchFamily="34" charset="0"/>
                <a:cs typeface="Arial" pitchFamily="34" charset="0"/>
              </a:rPr>
              <a:t>Entrega </a:t>
            </a:r>
            <a:r>
              <a:rPr lang="es-ES" sz="2000" dirty="0">
                <a:solidFill>
                  <a:schemeClr val="accent6">
                    <a:lumMod val="75000"/>
                  </a:schemeClr>
                </a:solidFill>
                <a:latin typeface="Arial" pitchFamily="34" charset="0"/>
                <a:cs typeface="Arial" pitchFamily="34" charset="0"/>
              </a:rPr>
              <a:t>de </a:t>
            </a:r>
            <a:r>
              <a:rPr lang="es-ES" sz="2000" dirty="0" smtClean="0">
                <a:solidFill>
                  <a:schemeClr val="accent6">
                    <a:lumMod val="75000"/>
                  </a:schemeClr>
                </a:solidFill>
                <a:latin typeface="Arial" pitchFamily="34" charset="0"/>
                <a:cs typeface="Arial" pitchFamily="34" charset="0"/>
              </a:rPr>
              <a:t>Banners</a:t>
            </a:r>
            <a:endParaRPr lang="es-ES" sz="2000" dirty="0">
              <a:solidFill>
                <a:schemeClr val="accent6">
                  <a:lumMod val="75000"/>
                </a:schemeClr>
              </a:solidFill>
              <a:latin typeface="Arial" pitchFamily="34" charset="0"/>
              <a:cs typeface="Arial" pitchFamily="34" charset="0"/>
            </a:endParaRP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Todos los banner deben ser elaborados y entregados por el cliente o la agencia. </a:t>
            </a: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La cantidad de banners para una campaña son ilimitados. </a:t>
            </a:r>
            <a:r>
              <a:rPr lang="es-ES" sz="1400" dirty="0" smtClean="0">
                <a:solidFill>
                  <a:schemeClr val="tx1"/>
                </a:solidFill>
                <a:latin typeface="Arial" pitchFamily="34" charset="0"/>
                <a:cs typeface="Arial" pitchFamily="34" charset="0"/>
              </a:rPr>
              <a:t>El cliente puede utilizar varias piezas diferentes que rotarán bajo su misma compra sin ningún problema. De utilizar una programación especial (banner 1 los lunes, banner 2 los martes, etc.) debe enviar la misma con una semana de antelación para ajustarla en el servidor</a:t>
            </a:r>
            <a:endParaRPr lang="es-ES" sz="1400" dirty="0">
              <a:solidFill>
                <a:schemeClr val="tx1"/>
              </a:solidFill>
              <a:latin typeface="Arial" pitchFamily="34" charset="0"/>
              <a:cs typeface="Arial" pitchFamily="34" charset="0"/>
            </a:endParaRP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Los banner deben ser entregados con una semana de antelación al inicio de la pauta.</a:t>
            </a:r>
          </a:p>
          <a:p>
            <a:pPr marL="327025" indent="-327025" defTabSz="873125">
              <a:lnSpc>
                <a:spcPct val="120000"/>
              </a:lnSpc>
              <a:spcBef>
                <a:spcPct val="20000"/>
              </a:spcBef>
              <a:buFontTx/>
              <a:buChar char="•"/>
            </a:pPr>
            <a:r>
              <a:rPr lang="es-ES" sz="1400" dirty="0">
                <a:solidFill>
                  <a:schemeClr val="tx1"/>
                </a:solidFill>
                <a:latin typeface="Arial" pitchFamily="34" charset="0"/>
                <a:cs typeface="Arial" pitchFamily="34" charset="0"/>
              </a:rPr>
              <a:t>Los tamaños de los banner así como los pesos máximos recomendados se encuentran especificados en la tarifa correspondiente</a:t>
            </a:r>
            <a:r>
              <a:rPr lang="es-ES" sz="1400" dirty="0" smtClean="0">
                <a:solidFill>
                  <a:schemeClr val="tx1"/>
                </a:solidFill>
                <a:latin typeface="Arial" pitchFamily="34" charset="0"/>
                <a:cs typeface="Arial" pitchFamily="34" charset="0"/>
              </a:rPr>
              <a:t>.</a:t>
            </a:r>
            <a:endParaRPr lang="es-ES" sz="1400" dirty="0">
              <a:solidFill>
                <a:schemeClr val="tx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38213" y="1581140"/>
            <a:ext cx="7405687" cy="490538"/>
          </a:xfrm>
          <a:prstGeom prst="rect">
            <a:avLst/>
          </a:prstGeom>
        </p:spPr>
        <p:txBody>
          <a:bodyPr anchor="ctr"/>
          <a:lstStyle/>
          <a:p>
            <a:pPr fontAlgn="auto">
              <a:spcAft>
                <a:spcPts val="0"/>
              </a:spcAft>
              <a:defRPr/>
            </a:pPr>
            <a:r>
              <a:rPr lang="es-AR" sz="2000" dirty="0">
                <a:solidFill>
                  <a:schemeClr val="accent6">
                    <a:lumMod val="75000"/>
                  </a:schemeClr>
                </a:solidFill>
                <a:latin typeface="Arial" pitchFamily="34" charset="0"/>
                <a:ea typeface="+mj-ea"/>
                <a:cs typeface="Arial" pitchFamily="34" charset="0"/>
              </a:rPr>
              <a:t>Especificaciones piezas </a:t>
            </a:r>
            <a:r>
              <a:rPr lang="es-AR" sz="2000" dirty="0" smtClean="0">
                <a:solidFill>
                  <a:schemeClr val="accent6">
                    <a:lumMod val="75000"/>
                  </a:schemeClr>
                </a:solidFill>
                <a:latin typeface="Arial" pitchFamily="34" charset="0"/>
                <a:ea typeface="+mj-ea"/>
                <a:cs typeface="Arial" pitchFamily="34" charset="0"/>
              </a:rPr>
              <a:t>elaboradas en </a:t>
            </a:r>
            <a:r>
              <a:rPr lang="es-AR" sz="2000" dirty="0">
                <a:solidFill>
                  <a:schemeClr val="accent6">
                    <a:lumMod val="75000"/>
                  </a:schemeClr>
                </a:solidFill>
                <a:latin typeface="Arial" pitchFamily="34" charset="0"/>
                <a:ea typeface="+mj-ea"/>
                <a:cs typeface="Arial" pitchFamily="34" charset="0"/>
              </a:rPr>
              <a:t>flash </a:t>
            </a:r>
            <a:endParaRPr lang="es-ES" sz="2000" dirty="0">
              <a:solidFill>
                <a:schemeClr val="accent6">
                  <a:lumMod val="75000"/>
                </a:schemeClr>
              </a:solidFill>
              <a:latin typeface="Arial" pitchFamily="34" charset="0"/>
              <a:ea typeface="+mj-ea"/>
              <a:cs typeface="Arial" pitchFamily="34" charset="0"/>
            </a:endParaRPr>
          </a:p>
        </p:txBody>
      </p:sp>
      <p:sp>
        <p:nvSpPr>
          <p:cNvPr id="3" name="Rectangle 3"/>
          <p:cNvSpPr txBox="1">
            <a:spLocks noChangeArrowheads="1"/>
          </p:cNvSpPr>
          <p:nvPr/>
        </p:nvSpPr>
        <p:spPr>
          <a:xfrm>
            <a:off x="719138" y="2267631"/>
            <a:ext cx="7753350" cy="3375947"/>
          </a:xfrm>
          <a:prstGeom prst="rect">
            <a:avLst/>
          </a:prstGeom>
        </p:spPr>
        <p:txBody>
          <a:bodyPr>
            <a:noAutofit/>
          </a:bodyPr>
          <a:lstStyle/>
          <a:p>
            <a:pPr marL="342900" indent="-342900" fontAlgn="auto">
              <a:spcBef>
                <a:spcPct val="20000"/>
              </a:spcBef>
              <a:spcAft>
                <a:spcPts val="0"/>
              </a:spcAft>
              <a:buClr>
                <a:srgbClr val="92D050"/>
              </a:buClr>
              <a:buFont typeface="Arial" pitchFamily="34" charset="0"/>
              <a:buChar char="•"/>
              <a:defRPr/>
            </a:pPr>
            <a:r>
              <a:rPr lang="es-VE" sz="1400" dirty="0" smtClean="0">
                <a:solidFill>
                  <a:schemeClr val="tx1"/>
                </a:solidFill>
                <a:latin typeface="Arial" pitchFamily="34" charset="0"/>
                <a:cs typeface="Arial" pitchFamily="34" charset="0"/>
              </a:rPr>
              <a:t>Todos los banner pueden ser elaborados en formatos de Imagen JPG,  Gift animado (respetando  los pesos recomendados) o animación en Flash.</a:t>
            </a:r>
          </a:p>
          <a:p>
            <a:pPr marL="342900" indent="-342900" fontAlgn="auto">
              <a:spcBef>
                <a:spcPct val="20000"/>
              </a:spcBef>
              <a:spcAft>
                <a:spcPts val="0"/>
              </a:spcAft>
              <a:buClr>
                <a:srgbClr val="92D050"/>
              </a:buClr>
              <a:buFont typeface="Arial" pitchFamily="34" charset="0"/>
              <a:buChar char="•"/>
              <a:defRPr/>
            </a:pPr>
            <a:r>
              <a:rPr lang="es-VE" sz="1400" dirty="0" smtClean="0">
                <a:solidFill>
                  <a:schemeClr val="tx1"/>
                </a:solidFill>
                <a:latin typeface="Arial" pitchFamily="34" charset="0"/>
                <a:cs typeface="Arial" pitchFamily="34" charset="0"/>
              </a:rPr>
              <a:t>Para los banner desarrollados en Flash, estos deben tener incorporado el link hacia la página deseada y recomendamos que el banner sea grabado en la versión Flash 7.0, esto permite que la mayor cantidad de computadoras logren visualizar la pieza sin necesidad de actualizar el software ya instalado.</a:t>
            </a:r>
          </a:p>
          <a:p>
            <a:pPr marL="342900" indent="-342900" fontAlgn="auto">
              <a:spcBef>
                <a:spcPct val="20000"/>
              </a:spcBef>
              <a:spcAft>
                <a:spcPts val="0"/>
              </a:spcAft>
              <a:buClr>
                <a:srgbClr val="92D050"/>
              </a:buClr>
              <a:buFont typeface="Arial" pitchFamily="34" charset="0"/>
              <a:buChar char="•"/>
              <a:defRPr/>
            </a:pPr>
            <a:r>
              <a:rPr lang="es-VE" sz="1400" dirty="0" smtClean="0">
                <a:solidFill>
                  <a:schemeClr val="tx1"/>
                </a:solidFill>
                <a:latin typeface="Arial" pitchFamily="34" charset="0"/>
                <a:cs typeface="Arial" pitchFamily="34" charset="0"/>
              </a:rPr>
              <a:t>Para colocarle un link a cualquier banner hecho en Flash, se debe, primero que todo, crear un botón invisible</a:t>
            </a:r>
            <a:br>
              <a:rPr lang="es-VE" sz="1400" dirty="0" smtClean="0">
                <a:solidFill>
                  <a:schemeClr val="tx1"/>
                </a:solidFill>
                <a:latin typeface="Arial" pitchFamily="34" charset="0"/>
                <a:cs typeface="Arial" pitchFamily="34" charset="0"/>
              </a:rPr>
            </a:br>
            <a:r>
              <a:rPr lang="es-VE" sz="1400" dirty="0" smtClean="0">
                <a:solidFill>
                  <a:schemeClr val="tx1"/>
                </a:solidFill>
                <a:latin typeface="Arial" pitchFamily="34" charset="0"/>
                <a:cs typeface="Arial" pitchFamily="34" charset="0"/>
              </a:rPr>
              <a:t>Una vez creado el botón invisible se le debe asignar la siguiente “acción”:</a:t>
            </a:r>
            <a:br>
              <a:rPr lang="es-VE" sz="1400" dirty="0" smtClean="0">
                <a:solidFill>
                  <a:schemeClr val="tx1"/>
                </a:solidFill>
                <a:latin typeface="Arial" pitchFamily="34" charset="0"/>
                <a:cs typeface="Arial" pitchFamily="34" charset="0"/>
              </a:rPr>
            </a:br>
            <a:r>
              <a:rPr lang="es-VE" sz="1400" dirty="0" err="1" smtClean="0">
                <a:solidFill>
                  <a:schemeClr val="tx1"/>
                </a:solidFill>
                <a:latin typeface="Arial" pitchFamily="34" charset="0"/>
                <a:cs typeface="Arial" pitchFamily="34" charset="0"/>
              </a:rPr>
              <a:t>on</a:t>
            </a:r>
            <a:r>
              <a:rPr lang="es-VE" sz="1400" dirty="0" smtClean="0">
                <a:solidFill>
                  <a:schemeClr val="tx1"/>
                </a:solidFill>
                <a:latin typeface="Arial" pitchFamily="34" charset="0"/>
                <a:cs typeface="Arial" pitchFamily="34" charset="0"/>
              </a:rPr>
              <a:t> (</a:t>
            </a:r>
            <a:r>
              <a:rPr lang="es-VE" sz="1400" dirty="0" err="1" smtClean="0">
                <a:solidFill>
                  <a:schemeClr val="tx1"/>
                </a:solidFill>
                <a:latin typeface="Arial" pitchFamily="34" charset="0"/>
                <a:cs typeface="Arial" pitchFamily="34" charset="0"/>
              </a:rPr>
              <a:t>release</a:t>
            </a:r>
            <a:r>
              <a:rPr lang="es-VE" sz="1400" dirty="0" smtClean="0">
                <a:solidFill>
                  <a:schemeClr val="tx1"/>
                </a:solidFill>
                <a:latin typeface="Arial" pitchFamily="34" charset="0"/>
                <a:cs typeface="Arial" pitchFamily="34" charset="0"/>
              </a:rPr>
              <a:t>) {</a:t>
            </a:r>
            <a:br>
              <a:rPr lang="es-VE" sz="1400" dirty="0" smtClean="0">
                <a:solidFill>
                  <a:schemeClr val="tx1"/>
                </a:solidFill>
                <a:latin typeface="Arial" pitchFamily="34" charset="0"/>
                <a:cs typeface="Arial" pitchFamily="34" charset="0"/>
              </a:rPr>
            </a:br>
            <a:r>
              <a:rPr lang="es-VE" sz="1400" dirty="0" smtClean="0">
                <a:solidFill>
                  <a:schemeClr val="tx1"/>
                </a:solidFill>
                <a:latin typeface="Arial" pitchFamily="34" charset="0"/>
                <a:cs typeface="Arial" pitchFamily="34" charset="0"/>
              </a:rPr>
              <a:t>    </a:t>
            </a:r>
            <a:r>
              <a:rPr lang="es-VE" sz="1400" dirty="0" err="1" smtClean="0">
                <a:solidFill>
                  <a:schemeClr val="tx1"/>
                </a:solidFill>
                <a:latin typeface="Arial" pitchFamily="34" charset="0"/>
                <a:cs typeface="Arial" pitchFamily="34" charset="0"/>
              </a:rPr>
              <a:t>getURL</a:t>
            </a:r>
            <a:r>
              <a:rPr lang="es-VE" sz="1400" dirty="0" smtClean="0">
                <a:solidFill>
                  <a:schemeClr val="tx1"/>
                </a:solidFill>
                <a:latin typeface="Arial" pitchFamily="34" charset="0"/>
                <a:cs typeface="Arial" pitchFamily="34" charset="0"/>
              </a:rPr>
              <a:t>("http://www.soymaratonista.com", "_</a:t>
            </a:r>
            <a:r>
              <a:rPr lang="es-VE" sz="1400" dirty="0" err="1" smtClean="0">
                <a:solidFill>
                  <a:schemeClr val="tx1"/>
                </a:solidFill>
                <a:latin typeface="Arial" pitchFamily="34" charset="0"/>
                <a:cs typeface="Arial" pitchFamily="34" charset="0"/>
              </a:rPr>
              <a:t>blank</a:t>
            </a:r>
            <a:r>
              <a:rPr lang="es-VE" sz="1400" dirty="0" smtClean="0">
                <a:solidFill>
                  <a:schemeClr val="tx1"/>
                </a:solidFill>
                <a:latin typeface="Arial" pitchFamily="34" charset="0"/>
                <a:cs typeface="Arial" pitchFamily="34" charset="0"/>
              </a:rPr>
              <a:t>");</a:t>
            </a:r>
            <a:br>
              <a:rPr lang="es-VE" sz="1400" dirty="0" smtClean="0">
                <a:solidFill>
                  <a:schemeClr val="tx1"/>
                </a:solidFill>
                <a:latin typeface="Arial" pitchFamily="34" charset="0"/>
                <a:cs typeface="Arial" pitchFamily="34" charset="0"/>
              </a:rPr>
            </a:br>
            <a:r>
              <a:rPr lang="es-VE" sz="1400" dirty="0" smtClean="0">
                <a:solidFill>
                  <a:schemeClr val="tx1"/>
                </a:solidFill>
                <a:latin typeface="Arial" pitchFamily="34" charset="0"/>
                <a:cs typeface="Arial" pitchFamily="34" charset="0"/>
              </a:rPr>
              <a:t>}</a:t>
            </a:r>
            <a:br>
              <a:rPr lang="es-VE" sz="1400" dirty="0" smtClean="0">
                <a:solidFill>
                  <a:schemeClr val="tx1"/>
                </a:solidFill>
                <a:latin typeface="Arial" pitchFamily="34" charset="0"/>
                <a:cs typeface="Arial" pitchFamily="34" charset="0"/>
              </a:rPr>
            </a:br>
            <a:r>
              <a:rPr lang="es-VE" sz="1400" dirty="0" smtClean="0">
                <a:solidFill>
                  <a:schemeClr val="tx1"/>
                </a:solidFill>
                <a:latin typeface="Arial" pitchFamily="34" charset="0"/>
                <a:cs typeface="Arial" pitchFamily="34" charset="0"/>
              </a:rPr>
              <a:t>Donde “http:// www.soymaratonista.com” puede ser reemplazado por cualquier dirección Web a la cual quiera vincular el banner.</a:t>
            </a:r>
          </a:p>
          <a:p>
            <a:pPr marL="342900" indent="-342900" fontAlgn="auto">
              <a:spcBef>
                <a:spcPct val="20000"/>
              </a:spcBef>
              <a:spcAft>
                <a:spcPts val="0"/>
              </a:spcAft>
              <a:buClr>
                <a:srgbClr val="92D050"/>
              </a:buClr>
              <a:buFont typeface="Arial" pitchFamily="34" charset="0"/>
              <a:buChar char="•"/>
              <a:defRPr/>
            </a:pPr>
            <a:endParaRPr lang="es-ES" sz="1400" dirty="0">
              <a:solidFill>
                <a:schemeClr val="tx1"/>
              </a:solidFill>
              <a:latin typeface="Arial" pitchFamily="34" charset="0"/>
              <a:ea typeface="+mn-ea"/>
              <a:cs typeface="Arial" pitchFamily="34" charset="0"/>
            </a:endParaRPr>
          </a:p>
        </p:txBody>
      </p:sp>
      <p:sp>
        <p:nvSpPr>
          <p:cNvPr id="54278" name="Rectangle 2"/>
          <p:cNvSpPr>
            <a:spLocks noChangeArrowheads="1"/>
          </p:cNvSpPr>
          <p:nvPr/>
        </p:nvSpPr>
        <p:spPr bwMode="auto">
          <a:xfrm>
            <a:off x="708025" y="428604"/>
            <a:ext cx="4479925" cy="287338"/>
          </a:xfrm>
          <a:prstGeom prst="rect">
            <a:avLst/>
          </a:prstGeom>
          <a:noFill/>
          <a:ln w="9525">
            <a:noFill/>
            <a:miter lim="800000"/>
            <a:headEnd/>
            <a:tailEnd/>
          </a:ln>
        </p:spPr>
        <p:txBody>
          <a:bodyPr lIns="87269" tIns="43635" rIns="87269" bIns="43635" anchor="ctr"/>
          <a:lstStyle/>
          <a:p>
            <a:pPr defTabSz="873125"/>
            <a:r>
              <a:rPr lang="es-ES" sz="3200" dirty="0">
                <a:solidFill>
                  <a:schemeClr val="bg1"/>
                </a:solidFill>
              </a:rPr>
              <a:t>Condiciones Generales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5"/>
          <p:cNvSpPr>
            <a:spLocks noGrp="1" noChangeArrowheads="1"/>
          </p:cNvSpPr>
          <p:nvPr>
            <p:ph type="title"/>
          </p:nvPr>
        </p:nvSpPr>
        <p:spPr>
          <a:xfrm>
            <a:off x="723900" y="1711316"/>
            <a:ext cx="8001000" cy="431800"/>
          </a:xfrm>
        </p:spPr>
        <p:txBody>
          <a:bodyPr>
            <a:normAutofit/>
          </a:bodyPr>
          <a:lstStyle/>
          <a:p>
            <a:pPr algn="l" fontAlgn="auto">
              <a:spcAft>
                <a:spcPts val="0"/>
              </a:spcAft>
              <a:defRPr/>
            </a:pPr>
            <a:r>
              <a:rPr lang="es-AR" sz="2000" b="0" kern="1200" dirty="0" smtClean="0">
                <a:solidFill>
                  <a:schemeClr val="accent6">
                    <a:lumMod val="75000"/>
                  </a:schemeClr>
                </a:solidFill>
                <a:latin typeface="Arial" pitchFamily="34" charset="0"/>
                <a:cs typeface="Arial" pitchFamily="34" charset="0"/>
              </a:rPr>
              <a:t>Especificaciones piezas con video</a:t>
            </a:r>
            <a:endParaRPr lang="es-ES" sz="2000" b="0" kern="1200" dirty="0" smtClean="0">
              <a:solidFill>
                <a:schemeClr val="accent6">
                  <a:lumMod val="75000"/>
                </a:schemeClr>
              </a:solidFill>
              <a:latin typeface="Arial" pitchFamily="34" charset="0"/>
              <a:cs typeface="Arial" pitchFamily="34" charset="0"/>
            </a:endParaRPr>
          </a:p>
        </p:txBody>
      </p:sp>
      <p:sp>
        <p:nvSpPr>
          <p:cNvPr id="7" name="Rectangle 3"/>
          <p:cNvSpPr txBox="1">
            <a:spLocks noChangeArrowheads="1"/>
          </p:cNvSpPr>
          <p:nvPr/>
        </p:nvSpPr>
        <p:spPr>
          <a:xfrm>
            <a:off x="709612" y="2276232"/>
            <a:ext cx="8157941" cy="2795842"/>
          </a:xfrm>
          <a:prstGeom prst="rect">
            <a:avLst/>
          </a:prstGeom>
        </p:spPr>
        <p:txBody>
          <a:bodyPr>
            <a:noAutofit/>
          </a:bodyPr>
          <a:lstStyle/>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No está permitida la reproducción de video en forma automática con la pieza plegada.</a:t>
            </a:r>
          </a:p>
          <a:p>
            <a:pPr marL="742950" lvl="1" indent="-28575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Al estar completamente expandida sí podrá comenzar automáticamente.</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Se deben incluir en forma obligatoria los botones de Play  y Pausa. No es obligatorio el botón Re-Play.</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Es obligatorio que el video no realice un </a:t>
            </a:r>
            <a:r>
              <a:rPr lang="es-ES" sz="1400" dirty="0" err="1">
                <a:solidFill>
                  <a:schemeClr val="tx1"/>
                </a:solidFill>
                <a:latin typeface="Arial" pitchFamily="34" charset="0"/>
                <a:ea typeface="+mn-ea"/>
                <a:cs typeface="Arial" pitchFamily="34" charset="0"/>
              </a:rPr>
              <a:t>loop</a:t>
            </a:r>
            <a:r>
              <a:rPr lang="es-ES" sz="1400" dirty="0">
                <a:solidFill>
                  <a:schemeClr val="tx1"/>
                </a:solidFill>
                <a:latin typeface="Arial" pitchFamily="34" charset="0"/>
                <a:ea typeface="+mn-ea"/>
                <a:cs typeface="Arial" pitchFamily="34" charset="0"/>
              </a:rPr>
              <a:t> o bucle automático.</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Es obligatorio incluir un mensaje de espera mientras carga el video. </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El botón de Cerrar debe estar incluido en forma obligatoria en todos los videos, el cual deberá plegar la pieza al estado inicial.</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Deberá tener un área de clic en la que la url sea </a:t>
            </a:r>
            <a:r>
              <a:rPr lang="es-ES" sz="1400" dirty="0" err="1">
                <a:solidFill>
                  <a:schemeClr val="tx1"/>
                </a:solidFill>
                <a:latin typeface="Arial" pitchFamily="34" charset="0"/>
                <a:ea typeface="+mn-ea"/>
                <a:cs typeface="Arial" pitchFamily="34" charset="0"/>
              </a:rPr>
              <a:t>clickTag</a:t>
            </a:r>
            <a:r>
              <a:rPr lang="es-ES" sz="1400" dirty="0">
                <a:solidFill>
                  <a:schemeClr val="tx1"/>
                </a:solidFill>
                <a:latin typeface="Arial" pitchFamily="34" charset="0"/>
                <a:ea typeface="+mn-ea"/>
                <a:cs typeface="Arial" pitchFamily="34" charset="0"/>
              </a:rPr>
              <a:t> y no la dirección del anunciante y que no interfiera con la funcionalidad de los botones. Si necesita más información envíenos un e-mail</a:t>
            </a:r>
          </a:p>
        </p:txBody>
      </p:sp>
      <p:sp>
        <p:nvSpPr>
          <p:cNvPr id="55302" name="Rectangle 2"/>
          <p:cNvSpPr>
            <a:spLocks noChangeArrowheads="1"/>
          </p:cNvSpPr>
          <p:nvPr/>
        </p:nvSpPr>
        <p:spPr bwMode="auto">
          <a:xfrm>
            <a:off x="708025" y="539750"/>
            <a:ext cx="4479925" cy="287338"/>
          </a:xfrm>
          <a:prstGeom prst="rect">
            <a:avLst/>
          </a:prstGeom>
          <a:noFill/>
          <a:ln w="9525">
            <a:noFill/>
            <a:miter lim="800000"/>
            <a:headEnd/>
            <a:tailEnd/>
          </a:ln>
        </p:spPr>
        <p:txBody>
          <a:bodyPr lIns="87269" tIns="43635" rIns="87269" bIns="43635" anchor="ctr"/>
          <a:lstStyle/>
          <a:p>
            <a:pPr defTabSz="873125"/>
            <a:r>
              <a:rPr lang="es-ES" sz="3200" dirty="0">
                <a:solidFill>
                  <a:schemeClr val="bg1"/>
                </a:solidFill>
              </a:rPr>
              <a:t>Condiciones Generales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txBox="1">
            <a:spLocks noChangeArrowheads="1"/>
          </p:cNvSpPr>
          <p:nvPr/>
        </p:nvSpPr>
        <p:spPr bwMode="auto">
          <a:xfrm>
            <a:off x="723900" y="1572852"/>
            <a:ext cx="8001000" cy="431800"/>
          </a:xfrm>
          <a:prstGeom prst="rect">
            <a:avLst/>
          </a:prstGeom>
          <a:noFill/>
          <a:ln w="9525">
            <a:noFill/>
            <a:miter lim="800000"/>
            <a:headEnd/>
            <a:tailEnd/>
          </a:ln>
        </p:spPr>
        <p:txBody>
          <a:bodyPr lIns="91418" tIns="45709" rIns="91418" bIns="45709" anchor="ctr"/>
          <a:lstStyle/>
          <a:p>
            <a:pPr eaLnBrk="0" fontAlgn="auto" hangingPunct="0">
              <a:spcAft>
                <a:spcPts val="0"/>
              </a:spcAft>
              <a:defRPr/>
            </a:pPr>
            <a:r>
              <a:rPr lang="es-AR" sz="2000" dirty="0">
                <a:solidFill>
                  <a:schemeClr val="accent6">
                    <a:lumMod val="75000"/>
                  </a:schemeClr>
                </a:solidFill>
                <a:latin typeface="Arial" pitchFamily="34" charset="0"/>
                <a:ea typeface="+mj-ea"/>
                <a:cs typeface="Arial" pitchFamily="34" charset="0"/>
              </a:rPr>
              <a:t>Especificaciones piezas con audio</a:t>
            </a:r>
            <a:endParaRPr lang="es-ES" sz="2000" dirty="0">
              <a:solidFill>
                <a:schemeClr val="accent6">
                  <a:lumMod val="75000"/>
                </a:schemeClr>
              </a:solidFill>
              <a:latin typeface="Arial" pitchFamily="34" charset="0"/>
              <a:ea typeface="+mj-ea"/>
              <a:cs typeface="Arial" pitchFamily="34" charset="0"/>
            </a:endParaRPr>
          </a:p>
        </p:txBody>
      </p:sp>
      <p:sp>
        <p:nvSpPr>
          <p:cNvPr id="8" name="Rectangle 3"/>
          <p:cNvSpPr txBox="1">
            <a:spLocks noChangeArrowheads="1"/>
          </p:cNvSpPr>
          <p:nvPr/>
        </p:nvSpPr>
        <p:spPr>
          <a:xfrm>
            <a:off x="812535" y="2065341"/>
            <a:ext cx="8045745" cy="2649543"/>
          </a:xfrm>
          <a:prstGeom prst="rect">
            <a:avLst/>
          </a:prstGeom>
        </p:spPr>
        <p:txBody>
          <a:bodyPr/>
          <a:lstStyle/>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No está permitido el audio en forma automática con la pieza plegada. </a:t>
            </a:r>
            <a:r>
              <a:rPr lang="es-ES" sz="1400" dirty="0" smtClean="0">
                <a:latin typeface="Arial" pitchFamily="34" charset="0"/>
                <a:cs typeface="Arial" pitchFamily="34" charset="0"/>
              </a:rPr>
              <a:t>A</a:t>
            </a:r>
            <a:r>
              <a:rPr lang="es-ES" sz="1400" dirty="0" smtClean="0">
                <a:solidFill>
                  <a:schemeClr val="tx1"/>
                </a:solidFill>
                <a:latin typeface="Arial" pitchFamily="34" charset="0"/>
                <a:ea typeface="+mn-ea"/>
                <a:cs typeface="Arial" pitchFamily="34" charset="0"/>
              </a:rPr>
              <a:t>l </a:t>
            </a:r>
            <a:r>
              <a:rPr lang="es-ES" sz="1400" dirty="0">
                <a:solidFill>
                  <a:schemeClr val="tx1"/>
                </a:solidFill>
                <a:latin typeface="Arial" pitchFamily="34" charset="0"/>
                <a:ea typeface="+mn-ea"/>
                <a:cs typeface="Arial" pitchFamily="34" charset="0"/>
              </a:rPr>
              <a:t>desplegarla, el audio deberá inicializarse en forma manual por el usuario.</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Se deben incluir en forma obligatoria los botones de Play </a:t>
            </a:r>
            <a:r>
              <a:rPr lang="es-ES" sz="1400" dirty="0" smtClean="0">
                <a:solidFill>
                  <a:schemeClr val="tx1"/>
                </a:solidFill>
                <a:latin typeface="Arial" pitchFamily="34" charset="0"/>
                <a:ea typeface="+mn-ea"/>
                <a:cs typeface="Arial" pitchFamily="34" charset="0"/>
              </a:rPr>
              <a:t>y </a:t>
            </a:r>
            <a:r>
              <a:rPr lang="es-ES" sz="1400" dirty="0">
                <a:solidFill>
                  <a:schemeClr val="tx1"/>
                </a:solidFill>
                <a:latin typeface="Arial" pitchFamily="34" charset="0"/>
                <a:ea typeface="+mn-ea"/>
                <a:cs typeface="Arial" pitchFamily="34" charset="0"/>
              </a:rPr>
              <a:t>Pausa. No es obligatorio el botón Re-Play.</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Es obligatorio incluir un mensaje de espera mientras carga el video. </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El botón de Cerrar debe estar incluido en forma obligatoria en todos los videos, el cual deberá plegar la pieza al estado inicial.</a:t>
            </a:r>
          </a:p>
          <a:p>
            <a:pPr marL="342900" indent="-342900" fontAlgn="auto">
              <a:spcBef>
                <a:spcPct val="20000"/>
              </a:spcBef>
              <a:spcAft>
                <a:spcPts val="0"/>
              </a:spcAft>
              <a:buClr>
                <a:srgbClr val="92D050"/>
              </a:buClr>
              <a:buFont typeface="Arial" pitchFamily="34" charset="0"/>
              <a:buChar char="•"/>
              <a:defRPr/>
            </a:pPr>
            <a:r>
              <a:rPr lang="es-ES" sz="1400" dirty="0">
                <a:solidFill>
                  <a:schemeClr val="tx1"/>
                </a:solidFill>
                <a:latin typeface="Arial" pitchFamily="34" charset="0"/>
                <a:ea typeface="+mn-ea"/>
                <a:cs typeface="Arial" pitchFamily="34" charset="0"/>
              </a:rPr>
              <a:t>Deberá tener un área de clic en la que la url sea </a:t>
            </a:r>
            <a:r>
              <a:rPr lang="es-ES" sz="1400" dirty="0" err="1">
                <a:solidFill>
                  <a:schemeClr val="tx1"/>
                </a:solidFill>
                <a:latin typeface="Arial" pitchFamily="34" charset="0"/>
                <a:ea typeface="+mn-ea"/>
                <a:cs typeface="Arial" pitchFamily="34" charset="0"/>
              </a:rPr>
              <a:t>clickTag</a:t>
            </a:r>
            <a:r>
              <a:rPr lang="es-ES" sz="1400" dirty="0">
                <a:solidFill>
                  <a:schemeClr val="tx1"/>
                </a:solidFill>
                <a:latin typeface="Arial" pitchFamily="34" charset="0"/>
                <a:ea typeface="+mn-ea"/>
                <a:cs typeface="Arial" pitchFamily="34" charset="0"/>
              </a:rPr>
              <a:t> y no la dirección del anunciante y que no interfiera con la funcionalidad de los botones. Si necesita más información envíenos un e-mail</a:t>
            </a:r>
          </a:p>
        </p:txBody>
      </p:sp>
      <p:sp>
        <p:nvSpPr>
          <p:cNvPr id="9" name="Rectangle 2"/>
          <p:cNvSpPr>
            <a:spLocks noChangeArrowheads="1"/>
          </p:cNvSpPr>
          <p:nvPr/>
        </p:nvSpPr>
        <p:spPr bwMode="auto">
          <a:xfrm>
            <a:off x="708025" y="428604"/>
            <a:ext cx="4479925" cy="287338"/>
          </a:xfrm>
          <a:prstGeom prst="rect">
            <a:avLst/>
          </a:prstGeom>
          <a:noFill/>
          <a:ln w="9525">
            <a:noFill/>
            <a:miter lim="800000"/>
            <a:headEnd/>
            <a:tailEnd/>
          </a:ln>
        </p:spPr>
        <p:txBody>
          <a:bodyPr lIns="87269" tIns="43635" rIns="87269" bIns="43635" anchor="ctr"/>
          <a:lstStyle/>
          <a:p>
            <a:pPr defTabSz="873125"/>
            <a:r>
              <a:rPr lang="es-ES" sz="3200" dirty="0">
                <a:solidFill>
                  <a:schemeClr val="bg1"/>
                </a:solidFill>
              </a:rPr>
              <a:t>Condiciones Generales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5715008" y="2209752"/>
            <a:ext cx="2857520" cy="2862322"/>
          </a:xfrm>
          <a:prstGeom prst="rect">
            <a:avLst/>
          </a:prstGeom>
        </p:spPr>
        <p:txBody>
          <a:bodyPr wrap="square">
            <a:spAutoFit/>
          </a:bodyPr>
          <a:lstStyle/>
          <a:p>
            <a:r>
              <a:rPr lang="es-VE" b="1" dirty="0" smtClean="0">
                <a:solidFill>
                  <a:schemeClr val="accent6">
                    <a:lumMod val="75000"/>
                  </a:schemeClr>
                </a:solidFill>
              </a:rPr>
              <a:t>SoyMaratonista.com</a:t>
            </a:r>
            <a:r>
              <a:rPr lang="es-VE" dirty="0" smtClean="0"/>
              <a:t> </a:t>
            </a:r>
            <a:r>
              <a:rPr lang="es-VE" dirty="0"/>
              <a:t>es un portal especializado en maratón </a:t>
            </a:r>
            <a:r>
              <a:rPr lang="es-VE" dirty="0" smtClean="0"/>
              <a:t>y carreras de calle que apoya a los corredores a </a:t>
            </a:r>
            <a:r>
              <a:rPr lang="es-VE" dirty="0"/>
              <a:t>mejorar </a:t>
            </a:r>
            <a:r>
              <a:rPr lang="es-VE" dirty="0" smtClean="0"/>
              <a:t>su desempeño deportivo </a:t>
            </a:r>
            <a:r>
              <a:rPr lang="es-VE" dirty="0"/>
              <a:t>con la información más completa de entrenamientos, nutrición e hidratación, lesiones y mucho más. </a:t>
            </a:r>
            <a:endParaRPr lang="es-VE" dirty="0" smtClean="0"/>
          </a:p>
        </p:txBody>
      </p:sp>
      <p:sp>
        <p:nvSpPr>
          <p:cNvPr id="10" name="9 Rectángulo"/>
          <p:cNvSpPr/>
          <p:nvPr/>
        </p:nvSpPr>
        <p:spPr>
          <a:xfrm>
            <a:off x="500034" y="285728"/>
            <a:ext cx="5572164" cy="584775"/>
          </a:xfrm>
          <a:prstGeom prst="rect">
            <a:avLst/>
          </a:prstGeom>
        </p:spPr>
        <p:txBody>
          <a:bodyPr wrap="square">
            <a:spAutoFit/>
          </a:bodyPr>
          <a:lstStyle/>
          <a:p>
            <a:r>
              <a:rPr lang="es-VE" sz="3200" dirty="0" smtClean="0">
                <a:solidFill>
                  <a:schemeClr val="bg1"/>
                </a:solidFill>
              </a:rPr>
              <a:t>SoyMaratonista.com</a:t>
            </a:r>
            <a:endParaRPr lang="es-VE" sz="3200" dirty="0">
              <a:solidFill>
                <a:schemeClr val="bg1"/>
              </a:solidFill>
            </a:endParaRPr>
          </a:p>
        </p:txBody>
      </p:sp>
      <p:pic>
        <p:nvPicPr>
          <p:cNvPr id="11" name="10 Imagen" descr="DSC_0304.JPG"/>
          <p:cNvPicPr>
            <a:picLocks noChangeAspect="1"/>
          </p:cNvPicPr>
          <p:nvPr/>
        </p:nvPicPr>
        <p:blipFill>
          <a:blip r:embed="rId3" cstate="print"/>
          <a:stretch>
            <a:fillRect/>
          </a:stretch>
        </p:blipFill>
        <p:spPr>
          <a:xfrm>
            <a:off x="357158" y="1928802"/>
            <a:ext cx="5022504" cy="33575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10" name="9 Rectángulo"/>
          <p:cNvSpPr/>
          <p:nvPr/>
        </p:nvSpPr>
        <p:spPr>
          <a:xfrm>
            <a:off x="454340" y="285728"/>
            <a:ext cx="4262705" cy="584775"/>
          </a:xfrm>
          <a:prstGeom prst="rect">
            <a:avLst/>
          </a:prstGeom>
        </p:spPr>
        <p:txBody>
          <a:bodyPr wrap="none">
            <a:spAutoFit/>
          </a:bodyPr>
          <a:lstStyle/>
          <a:p>
            <a:r>
              <a:rPr lang="es-MX" sz="3200" dirty="0" smtClean="0">
                <a:solidFill>
                  <a:schemeClr val="bg1"/>
                </a:solidFill>
              </a:rPr>
              <a:t>Información de contacto</a:t>
            </a:r>
            <a:endParaRPr lang="es-VE" sz="3200" dirty="0">
              <a:solidFill>
                <a:schemeClr val="bg1"/>
              </a:solidFill>
            </a:endParaRPr>
          </a:p>
        </p:txBody>
      </p:sp>
      <p:sp>
        <p:nvSpPr>
          <p:cNvPr id="8" name="Rectangle 6"/>
          <p:cNvSpPr>
            <a:spLocks noChangeArrowheads="1"/>
          </p:cNvSpPr>
          <p:nvPr/>
        </p:nvSpPr>
        <p:spPr bwMode="auto">
          <a:xfrm>
            <a:off x="646142" y="1497015"/>
            <a:ext cx="8069262" cy="4646629"/>
          </a:xfrm>
          <a:prstGeom prst="rect">
            <a:avLst/>
          </a:prstGeom>
          <a:noFill/>
          <a:ln w="9525">
            <a:noFill/>
            <a:miter lim="800000"/>
            <a:headEnd/>
            <a:tailEnd/>
          </a:ln>
        </p:spPr>
        <p:txBody>
          <a:bodyPr/>
          <a:lstStyle/>
          <a:p>
            <a:pPr marL="342900" indent="-342900">
              <a:lnSpc>
                <a:spcPct val="80000"/>
              </a:lnSpc>
              <a:spcBef>
                <a:spcPct val="20000"/>
              </a:spcBef>
            </a:pPr>
            <a:endParaRPr lang="es-ES" altLang="es-ES_tradnl" sz="1200" b="1" dirty="0">
              <a:solidFill>
                <a:schemeClr val="tx1"/>
              </a:solidFill>
              <a:latin typeface="Arial" pitchFamily="34" charset="0"/>
              <a:cs typeface="Arial" pitchFamily="34" charset="0"/>
            </a:endParaRPr>
          </a:p>
          <a:p>
            <a:pPr marL="342900" indent="-342900">
              <a:lnSpc>
                <a:spcPct val="80000"/>
              </a:lnSpc>
              <a:spcBef>
                <a:spcPct val="20000"/>
              </a:spcBef>
            </a:pPr>
            <a:r>
              <a:rPr lang="es-ES" altLang="es-ES_tradnl" sz="1600" b="1" dirty="0" smtClean="0">
                <a:solidFill>
                  <a:schemeClr val="tx1"/>
                </a:solidFill>
                <a:latin typeface="Arial" pitchFamily="34" charset="0"/>
                <a:cs typeface="Arial" pitchFamily="34" charset="0"/>
              </a:rPr>
              <a:t>Luis David Perez Monteverde</a:t>
            </a:r>
            <a:endParaRPr lang="es-ES" altLang="es-ES_tradnl" sz="1600" b="1" dirty="0">
              <a:solidFill>
                <a:schemeClr val="tx1"/>
              </a:solidFill>
              <a:latin typeface="Arial" pitchFamily="34" charset="0"/>
              <a:cs typeface="Arial" pitchFamily="34" charset="0"/>
            </a:endParaRPr>
          </a:p>
          <a:p>
            <a:pPr marL="342900" indent="-342900">
              <a:lnSpc>
                <a:spcPct val="70000"/>
              </a:lnSpc>
              <a:spcBef>
                <a:spcPct val="20000"/>
              </a:spcBef>
            </a:pPr>
            <a:r>
              <a:rPr lang="es-ES" altLang="es-ES_tradnl" sz="1100" dirty="0" smtClean="0">
                <a:solidFill>
                  <a:schemeClr val="tx1"/>
                </a:solidFill>
                <a:latin typeface="Arial" pitchFamily="34" charset="0"/>
                <a:cs typeface="Arial" pitchFamily="34" charset="0"/>
              </a:rPr>
              <a:t>Ventas de Publicidad</a:t>
            </a:r>
            <a:r>
              <a:rPr lang="es-ES" altLang="es-ES_tradnl" sz="1600" dirty="0">
                <a:solidFill>
                  <a:schemeClr val="tx1"/>
                </a:solidFill>
                <a:latin typeface="Arial" pitchFamily="34" charset="0"/>
                <a:cs typeface="Arial" pitchFamily="34" charset="0"/>
              </a:rPr>
              <a:t>	</a:t>
            </a:r>
          </a:p>
          <a:p>
            <a:pPr marL="342900" indent="-342900">
              <a:lnSpc>
                <a:spcPct val="70000"/>
              </a:lnSpc>
              <a:spcBef>
                <a:spcPct val="20000"/>
              </a:spcBef>
            </a:pPr>
            <a:r>
              <a:rPr lang="es-ES" altLang="es-ES_tradnl" sz="1600" dirty="0">
                <a:solidFill>
                  <a:schemeClr val="tx1"/>
                </a:solidFill>
                <a:latin typeface="Arial" pitchFamily="34" charset="0"/>
                <a:cs typeface="Arial" pitchFamily="34" charset="0"/>
              </a:rPr>
              <a:t>Email: </a:t>
            </a:r>
            <a:r>
              <a:rPr lang="es-ES" altLang="es-ES_tradnl" sz="1600" dirty="0" smtClean="0">
                <a:solidFill>
                  <a:schemeClr val="tx1"/>
                </a:solidFill>
                <a:latin typeface="Arial" pitchFamily="34" charset="0"/>
                <a:cs typeface="Arial" pitchFamily="34" charset="0"/>
              </a:rPr>
              <a:t>luisdavid.perez@innova-me.com</a:t>
            </a:r>
            <a:endParaRPr lang="es-ES" altLang="es-ES_tradnl" sz="1600" dirty="0">
              <a:solidFill>
                <a:schemeClr val="tx1"/>
              </a:solidFill>
              <a:latin typeface="Arial" pitchFamily="34" charset="0"/>
              <a:cs typeface="Arial" pitchFamily="34" charset="0"/>
            </a:endParaRPr>
          </a:p>
          <a:p>
            <a:pPr marL="342900" indent="-342900">
              <a:lnSpc>
                <a:spcPct val="70000"/>
              </a:lnSpc>
              <a:spcBef>
                <a:spcPct val="20000"/>
              </a:spcBef>
            </a:pPr>
            <a:r>
              <a:rPr lang="es-ES" altLang="es-ES_tradnl" sz="1600" dirty="0">
                <a:solidFill>
                  <a:schemeClr val="tx1"/>
                </a:solidFill>
                <a:latin typeface="Arial" pitchFamily="34" charset="0"/>
                <a:cs typeface="Arial" pitchFamily="34" charset="0"/>
              </a:rPr>
              <a:t>Celular:	</a:t>
            </a:r>
            <a:r>
              <a:rPr lang="es-ES" altLang="es-ES_tradnl" sz="1600" dirty="0" smtClean="0">
                <a:solidFill>
                  <a:schemeClr val="tx1"/>
                </a:solidFill>
                <a:latin typeface="Arial" pitchFamily="34" charset="0"/>
                <a:cs typeface="Arial" pitchFamily="34" charset="0"/>
              </a:rPr>
              <a:t>0412-609.90.09</a:t>
            </a:r>
            <a:endParaRPr lang="es-ES_tradnl" altLang="es-ES_tradnl" sz="1600" dirty="0">
              <a:solidFill>
                <a:schemeClr val="tx1"/>
              </a:solidFill>
              <a:latin typeface="Arial" pitchFamily="34" charset="0"/>
              <a:cs typeface="Arial" pitchFamily="34" charset="0"/>
            </a:endParaRPr>
          </a:p>
          <a:p>
            <a:pPr marL="342900" indent="-342900">
              <a:lnSpc>
                <a:spcPct val="70000"/>
              </a:lnSpc>
              <a:spcBef>
                <a:spcPct val="20000"/>
              </a:spcBef>
            </a:pPr>
            <a:endParaRPr lang="es-ES_tradnl" altLang="es-ES_tradnl" sz="1600" dirty="0" smtClean="0">
              <a:solidFill>
                <a:schemeClr val="tx1"/>
              </a:solidFill>
              <a:latin typeface="Arial" pitchFamily="34" charset="0"/>
              <a:cs typeface="Arial" pitchFamily="34" charset="0"/>
            </a:endParaRPr>
          </a:p>
          <a:p>
            <a:pPr marL="342900" indent="-342900">
              <a:lnSpc>
                <a:spcPct val="80000"/>
              </a:lnSpc>
              <a:spcBef>
                <a:spcPct val="20000"/>
              </a:spcBef>
            </a:pPr>
            <a:r>
              <a:rPr lang="es-ES" altLang="es-ES_tradnl" sz="1600" b="1" dirty="0" smtClean="0">
                <a:solidFill>
                  <a:schemeClr val="tx1"/>
                </a:solidFill>
                <a:latin typeface="Arial" pitchFamily="34" charset="0"/>
                <a:cs typeface="Arial" pitchFamily="34" charset="0"/>
              </a:rPr>
              <a:t>Raul Castellanos</a:t>
            </a:r>
          </a:p>
          <a:p>
            <a:pPr marL="342900" indent="-342900">
              <a:lnSpc>
                <a:spcPct val="70000"/>
              </a:lnSpc>
              <a:spcBef>
                <a:spcPct val="20000"/>
              </a:spcBef>
            </a:pPr>
            <a:r>
              <a:rPr lang="es-ES" altLang="es-ES_tradnl" sz="1100" dirty="0" smtClean="0">
                <a:solidFill>
                  <a:schemeClr val="tx1"/>
                </a:solidFill>
                <a:latin typeface="Arial" pitchFamily="34" charset="0"/>
                <a:cs typeface="Arial" pitchFamily="34" charset="0"/>
              </a:rPr>
              <a:t>Director</a:t>
            </a:r>
            <a:r>
              <a:rPr lang="es-ES" altLang="es-ES_tradnl" sz="1600" dirty="0" smtClean="0">
                <a:solidFill>
                  <a:schemeClr val="tx1"/>
                </a:solidFill>
                <a:latin typeface="Arial" pitchFamily="34" charset="0"/>
                <a:cs typeface="Arial" pitchFamily="34" charset="0"/>
              </a:rPr>
              <a:t>	</a:t>
            </a:r>
          </a:p>
          <a:p>
            <a:pPr marL="342900" indent="-342900">
              <a:lnSpc>
                <a:spcPct val="70000"/>
              </a:lnSpc>
              <a:spcBef>
                <a:spcPct val="20000"/>
              </a:spcBef>
            </a:pPr>
            <a:r>
              <a:rPr lang="es-ES" altLang="es-ES_tradnl" sz="1600" dirty="0" smtClean="0">
                <a:solidFill>
                  <a:schemeClr val="tx1"/>
                </a:solidFill>
                <a:latin typeface="Arial" pitchFamily="34" charset="0"/>
                <a:cs typeface="Arial" pitchFamily="34" charset="0"/>
              </a:rPr>
              <a:t>Email: raul.castellanos@innova-me.com</a:t>
            </a:r>
          </a:p>
          <a:p>
            <a:pPr marL="342900" indent="-342900">
              <a:lnSpc>
                <a:spcPct val="70000"/>
              </a:lnSpc>
              <a:spcBef>
                <a:spcPct val="20000"/>
              </a:spcBef>
            </a:pPr>
            <a:r>
              <a:rPr lang="es-ES" altLang="es-ES_tradnl" sz="1600" dirty="0" smtClean="0">
                <a:solidFill>
                  <a:schemeClr val="tx1"/>
                </a:solidFill>
                <a:latin typeface="Arial" pitchFamily="34" charset="0"/>
                <a:cs typeface="Arial" pitchFamily="34" charset="0"/>
              </a:rPr>
              <a:t>Celular:	0424-105.22.09</a:t>
            </a:r>
            <a:endParaRPr lang="es-ES_tradnl" altLang="es-ES_tradnl" sz="1600"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r>
              <a:rPr lang="es-ES" altLang="es-ES_tradnl" sz="1600" b="1" dirty="0" smtClean="0">
                <a:solidFill>
                  <a:schemeClr val="tx1"/>
                </a:solidFill>
                <a:latin typeface="Arial" pitchFamily="34" charset="0"/>
                <a:cs typeface="Arial" pitchFamily="34" charset="0"/>
              </a:rPr>
              <a:t>Innovame Tecnomedios Group C.A. </a:t>
            </a:r>
            <a:endParaRPr lang="es-ES" altLang="es-ES_tradnl" sz="1600" b="1" dirty="0">
              <a:solidFill>
                <a:schemeClr val="tx1"/>
              </a:solidFill>
              <a:latin typeface="Arial" pitchFamily="34" charset="0"/>
              <a:cs typeface="Arial" pitchFamily="34" charset="0"/>
            </a:endParaRPr>
          </a:p>
          <a:p>
            <a:pPr marL="342900" indent="-342900" algn="r">
              <a:lnSpc>
                <a:spcPct val="90000"/>
              </a:lnSpc>
              <a:spcBef>
                <a:spcPct val="20000"/>
              </a:spcBef>
            </a:pPr>
            <a:r>
              <a:rPr lang="es-ES" altLang="es-ES_tradnl" sz="1400" dirty="0">
                <a:solidFill>
                  <a:schemeClr val="tx1"/>
                </a:solidFill>
                <a:latin typeface="Arial" pitchFamily="34" charset="0"/>
                <a:cs typeface="Arial" pitchFamily="34" charset="0"/>
              </a:rPr>
              <a:t>	</a:t>
            </a:r>
            <a:r>
              <a:rPr lang="es-ES" sz="1200" dirty="0" smtClean="0"/>
              <a:t> </a:t>
            </a:r>
            <a:r>
              <a:rPr lang="es-ES" altLang="es-ES_tradnl" sz="1200" dirty="0" smtClean="0">
                <a:solidFill>
                  <a:schemeClr val="tx1"/>
                </a:solidFill>
                <a:latin typeface="Arial" pitchFamily="34" charset="0"/>
                <a:cs typeface="Arial" pitchFamily="34" charset="0"/>
              </a:rPr>
              <a:t>Avenida Este 0, Residencias </a:t>
            </a:r>
            <a:r>
              <a:rPr lang="es-ES" altLang="es-ES_tradnl" sz="1200" dirty="0" err="1" smtClean="0">
                <a:solidFill>
                  <a:schemeClr val="tx1"/>
                </a:solidFill>
                <a:latin typeface="Arial" pitchFamily="34" charset="0"/>
                <a:cs typeface="Arial" pitchFamily="34" charset="0"/>
              </a:rPr>
              <a:t>Barriliro</a:t>
            </a:r>
            <a:r>
              <a:rPr lang="es-ES" altLang="es-ES_tradnl" sz="1200" dirty="0" smtClean="0">
                <a:solidFill>
                  <a:schemeClr val="tx1"/>
                </a:solidFill>
                <a:latin typeface="Arial" pitchFamily="34" charset="0"/>
                <a:cs typeface="Arial" pitchFamily="34" charset="0"/>
              </a:rPr>
              <a:t>, piso 14, apto PH-1, La Candelaria, </a:t>
            </a:r>
            <a:r>
              <a:rPr lang="es-ES" altLang="es-ES_tradnl" sz="1200" dirty="0">
                <a:solidFill>
                  <a:schemeClr val="tx1"/>
                </a:solidFill>
                <a:latin typeface="Arial" pitchFamily="34" charset="0"/>
                <a:cs typeface="Arial" pitchFamily="34" charset="0"/>
              </a:rPr>
              <a:t>Caracas</a:t>
            </a:r>
          </a:p>
          <a:p>
            <a:pPr marL="342900" indent="-342900" algn="r">
              <a:lnSpc>
                <a:spcPct val="90000"/>
              </a:lnSpc>
              <a:spcBef>
                <a:spcPct val="20000"/>
              </a:spcBef>
            </a:pPr>
            <a:r>
              <a:rPr lang="es-ES" altLang="es-ES_tradnl" sz="1200" dirty="0">
                <a:solidFill>
                  <a:schemeClr val="tx1"/>
                </a:solidFill>
                <a:latin typeface="Arial" pitchFamily="34" charset="0"/>
                <a:cs typeface="Arial" pitchFamily="34" charset="0"/>
              </a:rPr>
              <a:t>	Telf.: (+58 212) </a:t>
            </a:r>
            <a:r>
              <a:rPr lang="es-ES" altLang="es-ES_tradnl" sz="1200" dirty="0" smtClean="0">
                <a:solidFill>
                  <a:schemeClr val="tx1"/>
                </a:solidFill>
                <a:latin typeface="Arial" pitchFamily="34" charset="0"/>
                <a:cs typeface="Arial" pitchFamily="34" charset="0"/>
              </a:rPr>
              <a:t>688.2747 </a:t>
            </a:r>
            <a:r>
              <a:rPr lang="es-ES" altLang="es-ES_tradnl" sz="1200" dirty="0">
                <a:solidFill>
                  <a:schemeClr val="tx1"/>
                </a:solidFill>
                <a:latin typeface="Arial" pitchFamily="34" charset="0"/>
                <a:cs typeface="Arial" pitchFamily="34" charset="0"/>
              </a:rPr>
              <a:t>(Máster</a:t>
            </a:r>
            <a:r>
              <a:rPr lang="es-ES" altLang="es-ES_tradnl" sz="1200" dirty="0" smtClean="0">
                <a:solidFill>
                  <a:schemeClr val="tx1"/>
                </a:solidFill>
                <a:latin typeface="Arial" pitchFamily="34" charset="0"/>
                <a:cs typeface="Arial" pitchFamily="34" charset="0"/>
              </a:rPr>
              <a:t>).</a:t>
            </a:r>
            <a:endParaRPr lang="es-ES" altLang="es-ES_tradnl"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10" name="9 Rectángulo"/>
          <p:cNvSpPr/>
          <p:nvPr/>
        </p:nvSpPr>
        <p:spPr>
          <a:xfrm>
            <a:off x="500034" y="285728"/>
            <a:ext cx="6000792" cy="584775"/>
          </a:xfrm>
          <a:prstGeom prst="rect">
            <a:avLst/>
          </a:prstGeom>
        </p:spPr>
        <p:txBody>
          <a:bodyPr wrap="square">
            <a:spAutoFit/>
          </a:bodyPr>
          <a:lstStyle/>
          <a:p>
            <a:r>
              <a:rPr lang="es-VE" sz="3200" dirty="0" smtClean="0">
                <a:solidFill>
                  <a:schemeClr val="bg1"/>
                </a:solidFill>
              </a:rPr>
              <a:t>Variedad y calidad de contenidos</a:t>
            </a:r>
            <a:endParaRPr lang="es-VE" sz="3200" dirty="0">
              <a:solidFill>
                <a:schemeClr val="bg1"/>
              </a:solidFill>
            </a:endParaRPr>
          </a:p>
        </p:txBody>
      </p:sp>
      <p:pic>
        <p:nvPicPr>
          <p:cNvPr id="28674" name="Picture 2"/>
          <p:cNvPicPr>
            <a:picLocks noChangeAspect="1" noChangeArrowheads="1"/>
          </p:cNvPicPr>
          <p:nvPr/>
        </p:nvPicPr>
        <p:blipFill>
          <a:blip r:embed="rId3" cstate="print"/>
          <a:srcRect/>
          <a:stretch>
            <a:fillRect/>
          </a:stretch>
        </p:blipFill>
        <p:spPr bwMode="auto">
          <a:xfrm>
            <a:off x="285720" y="1769936"/>
            <a:ext cx="1166077" cy="1722241"/>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1588450" y="1769936"/>
            <a:ext cx="1132450" cy="1714512"/>
          </a:xfrm>
          <a:prstGeom prst="rect">
            <a:avLst/>
          </a:prstGeom>
          <a:noFill/>
          <a:ln w="9525">
            <a:noFill/>
            <a:miter lim="800000"/>
            <a:headEnd/>
            <a:tailEnd/>
          </a:ln>
        </p:spPr>
      </p:pic>
      <p:pic>
        <p:nvPicPr>
          <p:cNvPr id="28676" name="Picture 4"/>
          <p:cNvPicPr>
            <a:picLocks noChangeAspect="1" noChangeArrowheads="1"/>
          </p:cNvPicPr>
          <p:nvPr/>
        </p:nvPicPr>
        <p:blipFill>
          <a:blip r:embed="rId5" cstate="print"/>
          <a:srcRect/>
          <a:stretch>
            <a:fillRect/>
          </a:stretch>
        </p:blipFill>
        <p:spPr bwMode="auto">
          <a:xfrm>
            <a:off x="4200306" y="1769935"/>
            <a:ext cx="1071570" cy="1727009"/>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srcRect/>
          <a:stretch>
            <a:fillRect/>
          </a:stretch>
        </p:blipFill>
        <p:spPr bwMode="auto">
          <a:xfrm>
            <a:off x="384454" y="4000525"/>
            <a:ext cx="1006599" cy="1500177"/>
          </a:xfrm>
          <a:prstGeom prst="rect">
            <a:avLst/>
          </a:prstGeom>
          <a:noFill/>
          <a:ln w="9525">
            <a:noFill/>
            <a:miter lim="800000"/>
            <a:headEnd/>
            <a:tailEnd/>
          </a:ln>
        </p:spPr>
      </p:pic>
      <p:pic>
        <p:nvPicPr>
          <p:cNvPr id="28679" name="Picture 7"/>
          <p:cNvPicPr>
            <a:picLocks noChangeAspect="1" noChangeArrowheads="1"/>
          </p:cNvPicPr>
          <p:nvPr/>
        </p:nvPicPr>
        <p:blipFill>
          <a:blip r:embed="rId7" cstate="print"/>
          <a:srcRect/>
          <a:stretch>
            <a:fillRect/>
          </a:stretch>
        </p:blipFill>
        <p:spPr bwMode="auto">
          <a:xfrm>
            <a:off x="1643042" y="3918637"/>
            <a:ext cx="1071570" cy="1561330"/>
          </a:xfrm>
          <a:prstGeom prst="rect">
            <a:avLst/>
          </a:prstGeom>
          <a:noFill/>
          <a:ln w="9525">
            <a:noFill/>
            <a:miter lim="800000"/>
            <a:headEnd/>
            <a:tailEnd/>
          </a:ln>
        </p:spPr>
      </p:pic>
      <p:pic>
        <p:nvPicPr>
          <p:cNvPr id="28680" name="Picture 8"/>
          <p:cNvPicPr>
            <a:picLocks noChangeAspect="1" noChangeArrowheads="1"/>
          </p:cNvPicPr>
          <p:nvPr/>
        </p:nvPicPr>
        <p:blipFill>
          <a:blip r:embed="rId8" cstate="print"/>
          <a:srcRect/>
          <a:stretch>
            <a:fillRect/>
          </a:stretch>
        </p:blipFill>
        <p:spPr bwMode="auto">
          <a:xfrm>
            <a:off x="2870888" y="1769936"/>
            <a:ext cx="1122356" cy="1714512"/>
          </a:xfrm>
          <a:prstGeom prst="rect">
            <a:avLst/>
          </a:prstGeom>
          <a:noFill/>
          <a:ln w="9525">
            <a:noFill/>
            <a:miter lim="800000"/>
            <a:headEnd/>
            <a:tailEnd/>
          </a:ln>
        </p:spPr>
      </p:pic>
      <p:sp>
        <p:nvSpPr>
          <p:cNvPr id="18" name="17 Rectángulo"/>
          <p:cNvSpPr/>
          <p:nvPr/>
        </p:nvSpPr>
        <p:spPr>
          <a:xfrm>
            <a:off x="2954436" y="3929087"/>
            <a:ext cx="2689134" cy="1477328"/>
          </a:xfrm>
          <a:prstGeom prst="rect">
            <a:avLst/>
          </a:prstGeom>
        </p:spPr>
        <p:txBody>
          <a:bodyPr wrap="none">
            <a:spAutoFit/>
          </a:bodyPr>
          <a:lstStyle/>
          <a:p>
            <a:pPr>
              <a:buClr>
                <a:schemeClr val="accent6">
                  <a:lumMod val="75000"/>
                </a:schemeClr>
              </a:buClr>
              <a:buFont typeface="Wingdings" pitchFamily="2" charset="2"/>
              <a:buChar char="§"/>
            </a:pPr>
            <a:r>
              <a:rPr lang="es-VE" dirty="0" smtClean="0"/>
              <a:t>Comenzar a correr</a:t>
            </a:r>
          </a:p>
          <a:p>
            <a:pPr>
              <a:buClr>
                <a:schemeClr val="accent6">
                  <a:lumMod val="75000"/>
                </a:schemeClr>
              </a:buClr>
              <a:buFont typeface="Wingdings" pitchFamily="2" charset="2"/>
              <a:buChar char="§"/>
            </a:pPr>
            <a:r>
              <a:rPr lang="es-VE" dirty="0" smtClean="0"/>
              <a:t>Planes de entrenamiento</a:t>
            </a:r>
          </a:p>
          <a:p>
            <a:pPr>
              <a:buClr>
                <a:schemeClr val="accent6">
                  <a:lumMod val="75000"/>
                </a:schemeClr>
              </a:buClr>
              <a:buFont typeface="Wingdings" pitchFamily="2" charset="2"/>
              <a:buChar char="§"/>
            </a:pPr>
            <a:r>
              <a:rPr lang="es-VE" dirty="0" smtClean="0"/>
              <a:t>Calendario</a:t>
            </a:r>
          </a:p>
          <a:p>
            <a:pPr>
              <a:buClr>
                <a:schemeClr val="accent6">
                  <a:lumMod val="75000"/>
                </a:schemeClr>
              </a:buClr>
              <a:buFont typeface="Wingdings" pitchFamily="2" charset="2"/>
              <a:buChar char="§"/>
            </a:pPr>
            <a:r>
              <a:rPr lang="es-VE" dirty="0" smtClean="0"/>
              <a:t>Resultados</a:t>
            </a:r>
          </a:p>
          <a:p>
            <a:pPr>
              <a:buClr>
                <a:schemeClr val="accent6">
                  <a:lumMod val="75000"/>
                </a:schemeClr>
              </a:buClr>
              <a:buFont typeface="Wingdings" pitchFamily="2" charset="2"/>
              <a:buChar char="§"/>
            </a:pPr>
            <a:r>
              <a:rPr lang="es-VE" dirty="0" smtClean="0"/>
              <a:t>Directorio</a:t>
            </a:r>
            <a:endParaRPr lang="es-VE" dirty="0"/>
          </a:p>
        </p:txBody>
      </p:sp>
      <p:sp>
        <p:nvSpPr>
          <p:cNvPr id="14" name="13 Rectángulo"/>
          <p:cNvSpPr/>
          <p:nvPr/>
        </p:nvSpPr>
        <p:spPr>
          <a:xfrm>
            <a:off x="5786446" y="2000240"/>
            <a:ext cx="2857520" cy="3693319"/>
          </a:xfrm>
          <a:prstGeom prst="rect">
            <a:avLst/>
          </a:prstGeom>
        </p:spPr>
        <p:txBody>
          <a:bodyPr wrap="square">
            <a:spAutoFit/>
          </a:bodyPr>
          <a:lstStyle/>
          <a:p>
            <a:r>
              <a:rPr lang="es-VE" b="1" dirty="0" smtClean="0">
                <a:solidFill>
                  <a:schemeClr val="accent6">
                    <a:lumMod val="75000"/>
                  </a:schemeClr>
                </a:solidFill>
              </a:rPr>
              <a:t>SoyMaratonista.com</a:t>
            </a:r>
            <a:r>
              <a:rPr lang="es-VE" dirty="0" smtClean="0"/>
              <a:t> consta de once secciones que brindan un amplio panorama de las noticias sobre el deporte, el calendario de competencias, los resultados más relevantes y secciones especializadas en entrenamientos, nutrición y medicina del deporte. Todos los días se actualiza alguna sección del portal.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4857752" y="1500174"/>
            <a:ext cx="3643338" cy="2308324"/>
          </a:xfrm>
          <a:prstGeom prst="rect">
            <a:avLst/>
          </a:prstGeom>
        </p:spPr>
        <p:txBody>
          <a:bodyPr wrap="square">
            <a:spAutoFit/>
          </a:bodyPr>
          <a:lstStyle/>
          <a:p>
            <a:r>
              <a:rPr lang="es-VE" b="1" dirty="0" smtClean="0">
                <a:solidFill>
                  <a:schemeClr val="accent6">
                    <a:lumMod val="75000"/>
                  </a:schemeClr>
                </a:solidFill>
              </a:rPr>
              <a:t>SoyMaratonista.com</a:t>
            </a:r>
            <a:r>
              <a:rPr lang="es-VE" dirty="0" smtClean="0"/>
              <a:t> está diseñado para permitir que los visitantes emitan sus comentarios y preguntas en las diferentes secciones del sitio Web. Adicionalmente, se apoya en medios sociales para cohesionar la comunidad que se identifica con este deporte y estilo de vida.  </a:t>
            </a:r>
          </a:p>
        </p:txBody>
      </p:sp>
      <p:sp>
        <p:nvSpPr>
          <p:cNvPr id="10" name="9 Rectángulo"/>
          <p:cNvSpPr/>
          <p:nvPr/>
        </p:nvSpPr>
        <p:spPr>
          <a:xfrm>
            <a:off x="500034" y="71414"/>
            <a:ext cx="5572164" cy="1077218"/>
          </a:xfrm>
          <a:prstGeom prst="rect">
            <a:avLst/>
          </a:prstGeom>
        </p:spPr>
        <p:txBody>
          <a:bodyPr wrap="square">
            <a:spAutoFit/>
          </a:bodyPr>
          <a:lstStyle/>
          <a:p>
            <a:r>
              <a:rPr lang="es-VE" sz="3200" dirty="0" smtClean="0">
                <a:solidFill>
                  <a:schemeClr val="bg1"/>
                </a:solidFill>
              </a:rPr>
              <a:t>Elevada participación y presencia en redes sociales</a:t>
            </a:r>
            <a:endParaRPr lang="es-VE" sz="3200"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500034" y="1428736"/>
            <a:ext cx="3919889" cy="25765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76234" y="4590954"/>
            <a:ext cx="2409816" cy="169556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286116" y="4590954"/>
            <a:ext cx="2357454" cy="1649917"/>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053176" y="4590954"/>
            <a:ext cx="2447914" cy="1673141"/>
          </a:xfrm>
          <a:prstGeom prst="rect">
            <a:avLst/>
          </a:prstGeom>
          <a:noFill/>
          <a:ln w="9525">
            <a:noFill/>
            <a:miter lim="800000"/>
            <a:headEnd/>
            <a:tailEnd/>
          </a:ln>
        </p:spPr>
      </p:pic>
      <p:sp>
        <p:nvSpPr>
          <p:cNvPr id="12" name="11 Rectángulo"/>
          <p:cNvSpPr/>
          <p:nvPr/>
        </p:nvSpPr>
        <p:spPr>
          <a:xfrm>
            <a:off x="401300" y="4286256"/>
            <a:ext cx="781689" cy="276999"/>
          </a:xfrm>
          <a:prstGeom prst="rect">
            <a:avLst/>
          </a:prstGeom>
        </p:spPr>
        <p:txBody>
          <a:bodyPr wrap="none">
            <a:spAutoFit/>
          </a:bodyPr>
          <a:lstStyle/>
          <a:p>
            <a:r>
              <a:rPr lang="es-VE" sz="1200" dirty="0" err="1" smtClean="0"/>
              <a:t>Facebook</a:t>
            </a:r>
            <a:endParaRPr lang="es-VE" sz="1200" dirty="0"/>
          </a:p>
        </p:txBody>
      </p:sp>
      <p:sp>
        <p:nvSpPr>
          <p:cNvPr id="13" name="12 Rectángulo"/>
          <p:cNvSpPr/>
          <p:nvPr/>
        </p:nvSpPr>
        <p:spPr>
          <a:xfrm>
            <a:off x="3286116" y="4305202"/>
            <a:ext cx="627992" cy="276999"/>
          </a:xfrm>
          <a:prstGeom prst="rect">
            <a:avLst/>
          </a:prstGeom>
        </p:spPr>
        <p:txBody>
          <a:bodyPr wrap="none">
            <a:spAutoFit/>
          </a:bodyPr>
          <a:lstStyle/>
          <a:p>
            <a:r>
              <a:rPr lang="es-VE" sz="1200" dirty="0" err="1" smtClean="0"/>
              <a:t>Twitter</a:t>
            </a:r>
            <a:endParaRPr lang="es-VE" sz="1200" dirty="0"/>
          </a:p>
        </p:txBody>
      </p:sp>
      <p:sp>
        <p:nvSpPr>
          <p:cNvPr id="14" name="13 Rectángulo"/>
          <p:cNvSpPr/>
          <p:nvPr/>
        </p:nvSpPr>
        <p:spPr>
          <a:xfrm>
            <a:off x="6076327" y="4305202"/>
            <a:ext cx="659283" cy="276999"/>
          </a:xfrm>
          <a:prstGeom prst="rect">
            <a:avLst/>
          </a:prstGeom>
        </p:spPr>
        <p:txBody>
          <a:bodyPr wrap="none">
            <a:spAutoFit/>
          </a:bodyPr>
          <a:lstStyle/>
          <a:p>
            <a:r>
              <a:rPr lang="es-VE" sz="1200" dirty="0" err="1" smtClean="0"/>
              <a:t>Blogger</a:t>
            </a:r>
            <a:endParaRPr lang="es-VE"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500034" y="71414"/>
            <a:ext cx="5572164" cy="1077218"/>
          </a:xfrm>
          <a:prstGeom prst="rect">
            <a:avLst/>
          </a:prstGeom>
        </p:spPr>
        <p:txBody>
          <a:bodyPr wrap="square">
            <a:spAutoFit/>
          </a:bodyPr>
          <a:lstStyle/>
          <a:p>
            <a:r>
              <a:rPr lang="es-VE" sz="3200" dirty="0" smtClean="0">
                <a:solidFill>
                  <a:schemeClr val="bg1"/>
                </a:solidFill>
              </a:rPr>
              <a:t>Equipo profesional de reconocida trayectoria</a:t>
            </a:r>
            <a:endParaRPr lang="es-VE" sz="3200" dirty="0">
              <a:solidFill>
                <a:schemeClr val="bg1"/>
              </a:solidFill>
            </a:endParaRPr>
          </a:p>
        </p:txBody>
      </p:sp>
      <p:sp>
        <p:nvSpPr>
          <p:cNvPr id="11" name="10 Rectángulo"/>
          <p:cNvSpPr/>
          <p:nvPr/>
        </p:nvSpPr>
        <p:spPr>
          <a:xfrm>
            <a:off x="1714480" y="3714759"/>
            <a:ext cx="2571768" cy="1169551"/>
          </a:xfrm>
          <a:prstGeom prst="rect">
            <a:avLst/>
          </a:prstGeom>
        </p:spPr>
        <p:txBody>
          <a:bodyPr wrap="square">
            <a:spAutoFit/>
          </a:bodyPr>
          <a:lstStyle/>
          <a:p>
            <a:r>
              <a:rPr lang="es-VE" sz="1400" b="1" dirty="0" smtClean="0">
                <a:solidFill>
                  <a:schemeClr val="accent6">
                    <a:lumMod val="75000"/>
                  </a:schemeClr>
                </a:solidFill>
              </a:rPr>
              <a:t>Sandra Suárez</a:t>
            </a:r>
          </a:p>
          <a:p>
            <a:r>
              <a:rPr lang="es-VE" sz="1400" dirty="0" smtClean="0"/>
              <a:t>Lic</a:t>
            </a:r>
            <a:r>
              <a:rPr lang="es-VE" sz="1400" dirty="0"/>
              <a:t>. en Nutrición y </a:t>
            </a:r>
            <a:r>
              <a:rPr lang="es-VE" sz="1400" dirty="0" smtClean="0"/>
              <a:t>Dietética, </a:t>
            </a:r>
            <a:r>
              <a:rPr lang="es-VE" sz="1400" dirty="0"/>
              <a:t>Magister en Nutrición </a:t>
            </a:r>
            <a:r>
              <a:rPr lang="es-VE" sz="1400" dirty="0" smtClean="0"/>
              <a:t>Humana. Corredora desde hace más de 20 años.</a:t>
            </a:r>
            <a:endParaRPr lang="es-VE" sz="1400" dirty="0"/>
          </a:p>
        </p:txBody>
      </p:sp>
      <p:pic>
        <p:nvPicPr>
          <p:cNvPr id="9218" name="Picture 2" descr="http://www.soymaratonista.com/image/Lilia.jpg"/>
          <p:cNvPicPr>
            <a:picLocks noChangeAspect="1" noChangeArrowheads="1"/>
          </p:cNvPicPr>
          <p:nvPr/>
        </p:nvPicPr>
        <p:blipFill>
          <a:blip r:embed="rId3" cstate="print"/>
          <a:srcRect/>
          <a:stretch>
            <a:fillRect/>
          </a:stretch>
        </p:blipFill>
        <p:spPr bwMode="auto">
          <a:xfrm>
            <a:off x="214282" y="1285860"/>
            <a:ext cx="1524011" cy="1143008"/>
          </a:xfrm>
          <a:prstGeom prst="rect">
            <a:avLst/>
          </a:prstGeom>
          <a:noFill/>
        </p:spPr>
      </p:pic>
      <p:pic>
        <p:nvPicPr>
          <p:cNvPr id="9220" name="Picture 4" descr="http://www.soymaratonista.com/image/Maira.jpg"/>
          <p:cNvPicPr>
            <a:picLocks noChangeAspect="1" noChangeArrowheads="1"/>
          </p:cNvPicPr>
          <p:nvPr/>
        </p:nvPicPr>
        <p:blipFill>
          <a:blip r:embed="rId4" cstate="print"/>
          <a:srcRect/>
          <a:stretch>
            <a:fillRect/>
          </a:stretch>
        </p:blipFill>
        <p:spPr bwMode="auto">
          <a:xfrm>
            <a:off x="452426" y="2571744"/>
            <a:ext cx="1000124" cy="1000125"/>
          </a:xfrm>
          <a:prstGeom prst="rect">
            <a:avLst/>
          </a:prstGeom>
          <a:noFill/>
        </p:spPr>
      </p:pic>
      <p:pic>
        <p:nvPicPr>
          <p:cNvPr id="9222" name="Picture 6" descr="http://www.soymaratonista.com/image/Sandra.jpg"/>
          <p:cNvPicPr>
            <a:picLocks noChangeAspect="1" noChangeArrowheads="1"/>
          </p:cNvPicPr>
          <p:nvPr/>
        </p:nvPicPr>
        <p:blipFill>
          <a:blip r:embed="rId5" cstate="print"/>
          <a:srcRect/>
          <a:stretch>
            <a:fillRect/>
          </a:stretch>
        </p:blipFill>
        <p:spPr bwMode="auto">
          <a:xfrm>
            <a:off x="452426" y="3714759"/>
            <a:ext cx="1071562" cy="1071563"/>
          </a:xfrm>
          <a:prstGeom prst="rect">
            <a:avLst/>
          </a:prstGeom>
          <a:noFill/>
        </p:spPr>
      </p:pic>
      <p:pic>
        <p:nvPicPr>
          <p:cNvPr id="12" name="11 Imagen" descr="ricardo.jpg"/>
          <p:cNvPicPr>
            <a:picLocks noChangeAspect="1"/>
          </p:cNvPicPr>
          <p:nvPr/>
        </p:nvPicPr>
        <p:blipFill>
          <a:blip r:embed="rId6" cstate="print"/>
          <a:stretch>
            <a:fillRect/>
          </a:stretch>
        </p:blipFill>
        <p:spPr>
          <a:xfrm>
            <a:off x="4572000" y="1428736"/>
            <a:ext cx="857256" cy="1081461"/>
          </a:xfrm>
          <a:prstGeom prst="rect">
            <a:avLst/>
          </a:prstGeom>
        </p:spPr>
      </p:pic>
      <p:sp>
        <p:nvSpPr>
          <p:cNvPr id="13" name="12 Rectángulo"/>
          <p:cNvSpPr/>
          <p:nvPr/>
        </p:nvSpPr>
        <p:spPr>
          <a:xfrm>
            <a:off x="1571604" y="1357298"/>
            <a:ext cx="2786082" cy="1169551"/>
          </a:xfrm>
          <a:prstGeom prst="rect">
            <a:avLst/>
          </a:prstGeom>
        </p:spPr>
        <p:txBody>
          <a:bodyPr wrap="square">
            <a:spAutoFit/>
          </a:bodyPr>
          <a:lstStyle/>
          <a:p>
            <a:r>
              <a:rPr lang="es-VE" sz="1400" b="1" dirty="0" smtClean="0">
                <a:solidFill>
                  <a:schemeClr val="accent6">
                    <a:lumMod val="75000"/>
                  </a:schemeClr>
                </a:solidFill>
              </a:rPr>
              <a:t>Lilia </a:t>
            </a:r>
            <a:r>
              <a:rPr lang="es-VE" sz="1400" b="1" dirty="0" err="1" smtClean="0">
                <a:solidFill>
                  <a:schemeClr val="accent6">
                    <a:lumMod val="75000"/>
                  </a:schemeClr>
                </a:solidFill>
              </a:rPr>
              <a:t>Nuñez</a:t>
            </a:r>
            <a:endParaRPr lang="es-VE" sz="1400" b="1" dirty="0" smtClean="0">
              <a:solidFill>
                <a:schemeClr val="accent6">
                  <a:lumMod val="75000"/>
                </a:schemeClr>
              </a:solidFill>
            </a:endParaRPr>
          </a:p>
          <a:p>
            <a:r>
              <a:rPr lang="es-VE" sz="1400" dirty="0" smtClean="0"/>
              <a:t>Médico fisiatra, </a:t>
            </a:r>
            <a:r>
              <a:rPr lang="es-VE" sz="1400" dirty="0" err="1" smtClean="0"/>
              <a:t>Clinical</a:t>
            </a:r>
            <a:r>
              <a:rPr lang="es-VE" sz="1400" dirty="0" smtClean="0"/>
              <a:t> </a:t>
            </a:r>
            <a:r>
              <a:rPr lang="es-VE" sz="1400" dirty="0" err="1" smtClean="0"/>
              <a:t>fellowship</a:t>
            </a:r>
            <a:r>
              <a:rPr lang="es-VE" sz="1400" dirty="0" smtClean="0"/>
              <a:t> </a:t>
            </a:r>
            <a:r>
              <a:rPr lang="es-VE" sz="1400" dirty="0" err="1" smtClean="0"/>
              <a:t>physical</a:t>
            </a:r>
            <a:r>
              <a:rPr lang="es-VE" sz="1400" dirty="0" smtClean="0"/>
              <a:t> medicine and </a:t>
            </a:r>
            <a:r>
              <a:rPr lang="es-VE" sz="1400" dirty="0" err="1" smtClean="0"/>
              <a:t>rehabilitation-musculoskeletal</a:t>
            </a:r>
            <a:r>
              <a:rPr lang="es-VE" sz="1400" dirty="0" smtClean="0"/>
              <a:t>, </a:t>
            </a:r>
            <a:r>
              <a:rPr lang="es-VE" sz="1400" dirty="0" err="1" smtClean="0"/>
              <a:t>occupational</a:t>
            </a:r>
            <a:r>
              <a:rPr lang="es-VE" sz="1400" dirty="0" smtClean="0"/>
              <a:t> and </a:t>
            </a:r>
            <a:r>
              <a:rPr lang="es-VE" sz="1400" dirty="0" err="1" smtClean="0"/>
              <a:t>sports</a:t>
            </a:r>
            <a:r>
              <a:rPr lang="es-VE" sz="1400" dirty="0" smtClean="0"/>
              <a:t> medicine.</a:t>
            </a:r>
          </a:p>
        </p:txBody>
      </p:sp>
      <p:sp>
        <p:nvSpPr>
          <p:cNvPr id="14" name="13 Rectángulo"/>
          <p:cNvSpPr/>
          <p:nvPr/>
        </p:nvSpPr>
        <p:spPr>
          <a:xfrm>
            <a:off x="1643042" y="2500306"/>
            <a:ext cx="2643206" cy="1169551"/>
          </a:xfrm>
          <a:prstGeom prst="rect">
            <a:avLst/>
          </a:prstGeom>
        </p:spPr>
        <p:txBody>
          <a:bodyPr wrap="square">
            <a:spAutoFit/>
          </a:bodyPr>
          <a:lstStyle/>
          <a:p>
            <a:r>
              <a:rPr lang="es-VE" sz="1400" b="1" dirty="0" err="1" smtClean="0">
                <a:solidFill>
                  <a:schemeClr val="accent6">
                    <a:lumMod val="75000"/>
                  </a:schemeClr>
                </a:solidFill>
              </a:rPr>
              <a:t>Maira</a:t>
            </a:r>
            <a:r>
              <a:rPr lang="es-VE" sz="1400" b="1" dirty="0" smtClean="0">
                <a:solidFill>
                  <a:schemeClr val="accent6">
                    <a:lumMod val="75000"/>
                  </a:schemeClr>
                </a:solidFill>
              </a:rPr>
              <a:t> Prado</a:t>
            </a:r>
          </a:p>
          <a:p>
            <a:r>
              <a:rPr lang="es-VE" sz="1400" dirty="0" smtClean="0"/>
              <a:t>Licenciada en fisioterapia , profesora de fisiología del ejercicio</a:t>
            </a:r>
            <a:r>
              <a:rPr lang="es-VE" sz="1400" dirty="0" smtClean="0"/>
              <a:t>. P</a:t>
            </a:r>
            <a:r>
              <a:rPr lang="es-VE" sz="1400" dirty="0" smtClean="0"/>
              <a:t>roductora </a:t>
            </a:r>
            <a:r>
              <a:rPr lang="es-VE" sz="1400" dirty="0" smtClean="0"/>
              <a:t>y locutora de </a:t>
            </a:r>
            <a:r>
              <a:rPr lang="es-VE" sz="1400" dirty="0" err="1" smtClean="0"/>
              <a:t>MetasSports</a:t>
            </a:r>
            <a:r>
              <a:rPr lang="es-VE" sz="1400" dirty="0" smtClean="0"/>
              <a:t> Radio</a:t>
            </a:r>
            <a:endParaRPr lang="es-VE" sz="1400" dirty="0" smtClean="0"/>
          </a:p>
        </p:txBody>
      </p:sp>
      <p:sp>
        <p:nvSpPr>
          <p:cNvPr id="20481" name="Rectangle 1"/>
          <p:cNvSpPr>
            <a:spLocks noChangeArrowheads="1"/>
          </p:cNvSpPr>
          <p:nvPr/>
        </p:nvSpPr>
        <p:spPr bwMode="auto">
          <a:xfrm>
            <a:off x="5500694" y="1402193"/>
            <a:ext cx="335755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400" b="1" dirty="0" smtClean="0">
                <a:solidFill>
                  <a:schemeClr val="accent6">
                    <a:lumMod val="75000"/>
                  </a:schemeClr>
                </a:solidFill>
              </a:rPr>
              <a:t>Ricardo </a:t>
            </a:r>
            <a:r>
              <a:rPr lang="es-ES" sz="1400" b="1" dirty="0" smtClean="0">
                <a:solidFill>
                  <a:schemeClr val="accent6">
                    <a:lumMod val="75000"/>
                  </a:schemeClr>
                </a:solidFill>
              </a:rPr>
              <a:t>Quezada</a:t>
            </a:r>
            <a:endParaRPr kumimoji="0" lang="es-E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s-ES" sz="1400" dirty="0" smtClean="0"/>
              <a:t>Médico Cirujano, Especialista en Medicina del Deporte, Especialista en Medicina de Rehabilitación, Coordinador del Diplomado Ejercicio y Salud.</a:t>
            </a:r>
          </a:p>
        </p:txBody>
      </p:sp>
      <p:pic>
        <p:nvPicPr>
          <p:cNvPr id="28674" name="Picture 2" descr="http://www.soymaratonista.com/image/Nayari.jpg"/>
          <p:cNvPicPr>
            <a:picLocks noChangeAspect="1" noChangeArrowheads="1"/>
          </p:cNvPicPr>
          <p:nvPr/>
        </p:nvPicPr>
        <p:blipFill>
          <a:blip r:embed="rId7" cstate="print"/>
          <a:srcRect/>
          <a:stretch>
            <a:fillRect/>
          </a:stretch>
        </p:blipFill>
        <p:spPr bwMode="auto">
          <a:xfrm>
            <a:off x="4575514" y="2693010"/>
            <a:ext cx="996618" cy="1021742"/>
          </a:xfrm>
          <a:prstGeom prst="rect">
            <a:avLst/>
          </a:prstGeom>
          <a:noFill/>
        </p:spPr>
      </p:pic>
      <p:sp>
        <p:nvSpPr>
          <p:cNvPr id="15" name="Rectangle 1"/>
          <p:cNvSpPr>
            <a:spLocks noChangeArrowheads="1"/>
          </p:cNvSpPr>
          <p:nvPr/>
        </p:nvSpPr>
        <p:spPr bwMode="auto">
          <a:xfrm>
            <a:off x="5572164" y="2616639"/>
            <a:ext cx="335755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400" b="1" dirty="0" err="1" smtClean="0">
                <a:solidFill>
                  <a:schemeClr val="accent6">
                    <a:lumMod val="75000"/>
                  </a:schemeClr>
                </a:solidFill>
              </a:rPr>
              <a:t>Nayari</a:t>
            </a:r>
            <a:r>
              <a:rPr lang="es-ES" sz="1400" b="1" dirty="0" smtClean="0">
                <a:solidFill>
                  <a:schemeClr val="accent6">
                    <a:lumMod val="75000"/>
                  </a:schemeClr>
                </a:solidFill>
              </a:rPr>
              <a:t> </a:t>
            </a:r>
            <a:r>
              <a:rPr lang="es-ES" sz="1400" b="1" dirty="0" err="1" smtClean="0">
                <a:solidFill>
                  <a:schemeClr val="accent6">
                    <a:lumMod val="75000"/>
                  </a:schemeClr>
                </a:solidFill>
              </a:rPr>
              <a:t>Rossi</a:t>
            </a:r>
            <a:endParaRPr kumimoji="0" lang="es-E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s-VE" sz="1400" dirty="0" smtClean="0"/>
              <a:t>Licenciada en comunicación social, egresada de la Universidad Central de Venezuela. Peatona por elección, corre por afición, escribe porque algo queda.</a:t>
            </a:r>
            <a:endParaRPr lang="es-ES" sz="1400" dirty="0" smtClean="0"/>
          </a:p>
        </p:txBody>
      </p:sp>
      <p:pic>
        <p:nvPicPr>
          <p:cNvPr id="28676" name="Picture 4" descr="http://www.soymaratonista.com/image/Antonio.jpg"/>
          <p:cNvPicPr>
            <a:picLocks noChangeAspect="1" noChangeArrowheads="1"/>
          </p:cNvPicPr>
          <p:nvPr/>
        </p:nvPicPr>
        <p:blipFill>
          <a:blip r:embed="rId8" cstate="print"/>
          <a:srcRect/>
          <a:stretch>
            <a:fillRect/>
          </a:stretch>
        </p:blipFill>
        <p:spPr bwMode="auto">
          <a:xfrm>
            <a:off x="4572000" y="3972831"/>
            <a:ext cx="1000132" cy="1071570"/>
          </a:xfrm>
          <a:prstGeom prst="rect">
            <a:avLst/>
          </a:prstGeom>
          <a:noFill/>
        </p:spPr>
      </p:pic>
      <p:sp>
        <p:nvSpPr>
          <p:cNvPr id="17" name="Rectangle 1"/>
          <p:cNvSpPr>
            <a:spLocks noChangeArrowheads="1"/>
          </p:cNvSpPr>
          <p:nvPr/>
        </p:nvSpPr>
        <p:spPr bwMode="auto">
          <a:xfrm>
            <a:off x="5572132" y="3829955"/>
            <a:ext cx="335755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400" b="1" dirty="0" smtClean="0">
                <a:solidFill>
                  <a:schemeClr val="accent6">
                    <a:lumMod val="75000"/>
                  </a:schemeClr>
                </a:solidFill>
              </a:rPr>
              <a:t>Antonio </a:t>
            </a:r>
            <a:r>
              <a:rPr lang="es-ES" sz="1400" b="1" dirty="0" err="1" smtClean="0">
                <a:solidFill>
                  <a:schemeClr val="accent6">
                    <a:lumMod val="75000"/>
                  </a:schemeClr>
                </a:solidFill>
              </a:rPr>
              <a:t>Azpiroz</a:t>
            </a:r>
            <a:endParaRPr kumimoji="0" lang="es-E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s-VE" sz="1400" dirty="0" smtClean="0"/>
              <a:t>Administrador, especializado </a:t>
            </a:r>
            <a:r>
              <a:rPr lang="es-VE" sz="1400" dirty="0" smtClean="0"/>
              <a:t>en el </a:t>
            </a:r>
            <a:r>
              <a:rPr lang="es-VE" sz="1400" dirty="0" smtClean="0"/>
              <a:t>área </a:t>
            </a:r>
            <a:r>
              <a:rPr lang="es-VE" sz="1400" dirty="0" smtClean="0"/>
              <a:t>farmacéutica. Ha participado en carreras por mas de 25 años, </a:t>
            </a:r>
            <a:r>
              <a:rPr lang="es-VE" sz="1400" dirty="0" smtClean="0"/>
              <a:t>destacando </a:t>
            </a:r>
            <a:r>
              <a:rPr lang="es-VE" sz="1400" dirty="0" smtClean="0"/>
              <a:t>el </a:t>
            </a:r>
            <a:r>
              <a:rPr lang="es-VE" sz="1400" dirty="0" err="1" smtClean="0"/>
              <a:t>Ironman</a:t>
            </a:r>
            <a:r>
              <a:rPr lang="es-VE" sz="1400" dirty="0" smtClean="0"/>
              <a:t> de </a:t>
            </a:r>
            <a:r>
              <a:rPr lang="es-VE" sz="1400" dirty="0" err="1" smtClean="0"/>
              <a:t>Hawai</a:t>
            </a:r>
            <a:r>
              <a:rPr lang="es-VE" sz="1400" dirty="0" smtClean="0"/>
              <a:t> y varias decenas de maratones y triatlones a nivel internacional. </a:t>
            </a:r>
            <a:endParaRPr lang="es-ES" sz="1400" dirty="0" smtClean="0"/>
          </a:p>
        </p:txBody>
      </p:sp>
      <p:pic>
        <p:nvPicPr>
          <p:cNvPr id="28680" name="Picture 8" descr="http://www.soymaratonista.com/image/Carlos.jpg"/>
          <p:cNvPicPr>
            <a:picLocks noChangeAspect="1" noChangeArrowheads="1"/>
          </p:cNvPicPr>
          <p:nvPr/>
        </p:nvPicPr>
        <p:blipFill>
          <a:blip r:embed="rId9" cstate="print"/>
          <a:srcRect/>
          <a:stretch>
            <a:fillRect/>
          </a:stretch>
        </p:blipFill>
        <p:spPr bwMode="auto">
          <a:xfrm>
            <a:off x="500034" y="5072074"/>
            <a:ext cx="1000124" cy="1000125"/>
          </a:xfrm>
          <a:prstGeom prst="rect">
            <a:avLst/>
          </a:prstGeom>
          <a:noFill/>
        </p:spPr>
      </p:pic>
      <p:sp>
        <p:nvSpPr>
          <p:cNvPr id="19" name="18 Rectángulo"/>
          <p:cNvSpPr/>
          <p:nvPr/>
        </p:nvSpPr>
        <p:spPr>
          <a:xfrm>
            <a:off x="1714480" y="4972963"/>
            <a:ext cx="2786082" cy="1384995"/>
          </a:xfrm>
          <a:prstGeom prst="rect">
            <a:avLst/>
          </a:prstGeom>
        </p:spPr>
        <p:txBody>
          <a:bodyPr wrap="square">
            <a:spAutoFit/>
          </a:bodyPr>
          <a:lstStyle/>
          <a:p>
            <a:r>
              <a:rPr lang="es-VE" sz="1400" b="1" dirty="0" smtClean="0">
                <a:solidFill>
                  <a:schemeClr val="accent6">
                    <a:lumMod val="75000"/>
                  </a:schemeClr>
                </a:solidFill>
              </a:rPr>
              <a:t>Carlos Jiménez</a:t>
            </a:r>
            <a:endParaRPr lang="es-VE" sz="1400" b="1" dirty="0" smtClean="0">
              <a:solidFill>
                <a:schemeClr val="accent6">
                  <a:lumMod val="75000"/>
                </a:schemeClr>
              </a:solidFill>
            </a:endParaRPr>
          </a:p>
          <a:p>
            <a:r>
              <a:rPr lang="es-VE" sz="1400" dirty="0" smtClean="0"/>
              <a:t>Economista, </a:t>
            </a:r>
            <a:r>
              <a:rPr lang="es-VE" sz="1400" dirty="0" err="1" smtClean="0"/>
              <a:t>MSc</a:t>
            </a:r>
            <a:r>
              <a:rPr lang="es-VE" sz="1400" dirty="0" smtClean="0"/>
              <a:t> y MBA. </a:t>
            </a:r>
            <a:r>
              <a:rPr lang="es-VE" sz="1400" dirty="0" smtClean="0"/>
              <a:t>Articulista de Business Venezuela y bloguero experimentado. </a:t>
            </a:r>
            <a:r>
              <a:rPr lang="es-VE" sz="1400" dirty="0" smtClean="0"/>
              <a:t>Ha corrido </a:t>
            </a:r>
            <a:r>
              <a:rPr lang="es-VE" sz="1400" dirty="0" smtClean="0"/>
              <a:t> numerosos maratones, carreras </a:t>
            </a:r>
            <a:r>
              <a:rPr lang="es-VE" sz="1400" dirty="0" smtClean="0"/>
              <a:t>de aventura y </a:t>
            </a:r>
            <a:r>
              <a:rPr lang="es-VE" sz="1400" dirty="0" err="1" smtClean="0"/>
              <a:t>ultramaratones</a:t>
            </a:r>
            <a:r>
              <a:rPr lang="es-VE" sz="1400" dirty="0" smtClean="0"/>
              <a:t>.</a:t>
            </a:r>
            <a:endParaRPr lang="es-VE"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5500694" y="1313156"/>
            <a:ext cx="3428992" cy="5078313"/>
          </a:xfrm>
          <a:prstGeom prst="rect">
            <a:avLst/>
          </a:prstGeom>
        </p:spPr>
        <p:txBody>
          <a:bodyPr wrap="square">
            <a:spAutoFit/>
          </a:bodyPr>
          <a:lstStyle/>
          <a:p>
            <a:r>
              <a:rPr lang="es-VE" b="1" dirty="0" smtClean="0">
                <a:solidFill>
                  <a:schemeClr val="accent6">
                    <a:lumMod val="75000"/>
                  </a:schemeClr>
                </a:solidFill>
              </a:rPr>
              <a:t>SoyMaratonista.com</a:t>
            </a:r>
            <a:r>
              <a:rPr lang="es-VE" dirty="0" smtClean="0"/>
              <a:t> está dirigido a todas aquellas personas que corren o participan en carreras de calle y maratones.  </a:t>
            </a:r>
          </a:p>
          <a:p>
            <a:endParaRPr lang="es-VE" dirty="0" smtClean="0"/>
          </a:p>
          <a:p>
            <a:r>
              <a:rPr lang="es-VE" dirty="0" smtClean="0"/>
              <a:t>La participación en este tipo de eventos se ha incrementado considerablemente en los últimos tres años, llegándose este año a alcanzar un registro de 12.000 participantes en una carrera.</a:t>
            </a:r>
          </a:p>
          <a:p>
            <a:endParaRPr lang="es-VE" dirty="0" smtClean="0"/>
          </a:p>
          <a:p>
            <a:r>
              <a:rPr lang="es-VE" dirty="0" smtClean="0"/>
              <a:t>Adicionalmente, esta comunidad es altamente participativa y motivada, ya que este deporte impacta sus estilos de vida y forma de relacionarse con personas y empresas. </a:t>
            </a:r>
            <a:endParaRPr lang="es-VE" dirty="0"/>
          </a:p>
        </p:txBody>
      </p:sp>
      <p:sp>
        <p:nvSpPr>
          <p:cNvPr id="10" name="9 Rectángulo"/>
          <p:cNvSpPr/>
          <p:nvPr/>
        </p:nvSpPr>
        <p:spPr>
          <a:xfrm>
            <a:off x="428596" y="285728"/>
            <a:ext cx="6715172" cy="584775"/>
          </a:xfrm>
          <a:prstGeom prst="rect">
            <a:avLst/>
          </a:prstGeom>
        </p:spPr>
        <p:txBody>
          <a:bodyPr wrap="square">
            <a:spAutoFit/>
          </a:bodyPr>
          <a:lstStyle/>
          <a:p>
            <a:r>
              <a:rPr lang="es-VE" sz="3200" dirty="0" smtClean="0">
                <a:solidFill>
                  <a:schemeClr val="bg1"/>
                </a:solidFill>
              </a:rPr>
              <a:t>Audiencia creciente y motivada</a:t>
            </a:r>
            <a:endParaRPr lang="es-VE" sz="3200" dirty="0">
              <a:solidFill>
                <a:schemeClr val="bg1"/>
              </a:solidFill>
            </a:endParaRPr>
          </a:p>
        </p:txBody>
      </p:sp>
      <p:pic>
        <p:nvPicPr>
          <p:cNvPr id="12" name="11 Imagen" descr="newyork09.jpg"/>
          <p:cNvPicPr>
            <a:picLocks noChangeAspect="1"/>
          </p:cNvPicPr>
          <p:nvPr/>
        </p:nvPicPr>
        <p:blipFill>
          <a:blip r:embed="rId3" cstate="print"/>
          <a:stretch>
            <a:fillRect/>
          </a:stretch>
        </p:blipFill>
        <p:spPr>
          <a:xfrm>
            <a:off x="571472" y="1428736"/>
            <a:ext cx="4735385" cy="3571900"/>
          </a:xfrm>
          <a:prstGeom prst="rect">
            <a:avLst/>
          </a:prstGeom>
        </p:spPr>
      </p:pic>
      <p:sp>
        <p:nvSpPr>
          <p:cNvPr id="11" name="10 Rectángulo"/>
          <p:cNvSpPr/>
          <p:nvPr/>
        </p:nvSpPr>
        <p:spPr>
          <a:xfrm>
            <a:off x="714380" y="5000636"/>
            <a:ext cx="4572000" cy="1200329"/>
          </a:xfrm>
          <a:prstGeom prst="rect">
            <a:avLst/>
          </a:prstGeom>
        </p:spPr>
        <p:txBody>
          <a:bodyPr>
            <a:spAutoFit/>
          </a:bodyPr>
          <a:lstStyle/>
          <a:p>
            <a:pPr>
              <a:buClr>
                <a:schemeClr val="accent6">
                  <a:lumMod val="75000"/>
                </a:schemeClr>
              </a:buClr>
              <a:buFont typeface="Wingdings" pitchFamily="2" charset="2"/>
              <a:buChar char="§"/>
            </a:pPr>
            <a:r>
              <a:rPr lang="es-VE" dirty="0" smtClean="0"/>
              <a:t>Equilibro entre géneros: Hombres 52%, Mujeres y 48%.</a:t>
            </a:r>
          </a:p>
          <a:p>
            <a:pPr>
              <a:buClr>
                <a:schemeClr val="accent6">
                  <a:lumMod val="75000"/>
                </a:schemeClr>
              </a:buClr>
              <a:buFont typeface="Wingdings" pitchFamily="2" charset="2"/>
              <a:buChar char="§"/>
            </a:pPr>
            <a:r>
              <a:rPr lang="es-VE" dirty="0" smtClean="0"/>
              <a:t>Concentración en población económicamente activa: 25 y 44 años: 69%</a:t>
            </a:r>
          </a:p>
        </p:txBody>
      </p:sp>
      <p:sp>
        <p:nvSpPr>
          <p:cNvPr id="13" name="12 Rectángulo"/>
          <p:cNvSpPr/>
          <p:nvPr/>
        </p:nvSpPr>
        <p:spPr>
          <a:xfrm>
            <a:off x="770963" y="6187786"/>
            <a:ext cx="2157963" cy="246221"/>
          </a:xfrm>
          <a:prstGeom prst="rect">
            <a:avLst/>
          </a:prstGeom>
        </p:spPr>
        <p:txBody>
          <a:bodyPr wrap="none">
            <a:spAutoFit/>
          </a:bodyPr>
          <a:lstStyle/>
          <a:p>
            <a:r>
              <a:rPr lang="es-VE" sz="1000" dirty="0" smtClean="0"/>
              <a:t>Fuente: Página de marca en </a:t>
            </a:r>
            <a:r>
              <a:rPr lang="es-VE" sz="1000" dirty="0" err="1" smtClean="0"/>
              <a:t>Facebook</a:t>
            </a:r>
            <a:endParaRPr lang="es-VE"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 sin borde blanco.jpg"/>
          <p:cNvPicPr>
            <a:picLocks noChangeAspect="1"/>
          </p:cNvPicPr>
          <p:nvPr/>
        </p:nvPicPr>
        <p:blipFill>
          <a:blip r:embed="rId3" cstate="print"/>
          <a:stretch>
            <a:fillRect/>
          </a:stretch>
        </p:blipFill>
        <p:spPr>
          <a:xfrm>
            <a:off x="7259370" y="0"/>
            <a:ext cx="1884630" cy="1202373"/>
          </a:xfrm>
          <a:prstGeom prst="rect">
            <a:avLst/>
          </a:prstGeom>
        </p:spPr>
      </p:pic>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185107" y="285728"/>
            <a:ext cx="4092787" cy="584775"/>
          </a:xfrm>
          <a:prstGeom prst="rect">
            <a:avLst/>
          </a:prstGeom>
        </p:spPr>
        <p:txBody>
          <a:bodyPr wrap="none">
            <a:spAutoFit/>
          </a:bodyPr>
          <a:lstStyle/>
          <a:p>
            <a:r>
              <a:rPr lang="es-VE" sz="3200" dirty="0" smtClean="0">
                <a:solidFill>
                  <a:schemeClr val="bg1"/>
                </a:solidFill>
              </a:rPr>
              <a:t>Estadísticas  principales</a:t>
            </a:r>
            <a:endParaRPr lang="es-VE" sz="3200" dirty="0">
              <a:solidFill>
                <a:schemeClr val="bg1"/>
              </a:solidFill>
            </a:endParaRPr>
          </a:p>
        </p:txBody>
      </p:sp>
      <p:sp>
        <p:nvSpPr>
          <p:cNvPr id="17" name="16 Rectángulo"/>
          <p:cNvSpPr/>
          <p:nvPr/>
        </p:nvSpPr>
        <p:spPr>
          <a:xfrm>
            <a:off x="4734610" y="4000504"/>
            <a:ext cx="3766480" cy="1200329"/>
          </a:xfrm>
          <a:prstGeom prst="rect">
            <a:avLst/>
          </a:prstGeom>
        </p:spPr>
        <p:txBody>
          <a:bodyPr wrap="none">
            <a:spAutoFit/>
          </a:bodyPr>
          <a:lstStyle/>
          <a:p>
            <a:pPr>
              <a:buClr>
                <a:schemeClr val="accent6">
                  <a:lumMod val="75000"/>
                </a:schemeClr>
              </a:buClr>
              <a:buFont typeface="Wingdings" pitchFamily="2" charset="2"/>
              <a:buChar char="§"/>
            </a:pPr>
            <a:r>
              <a:rPr lang="es-VE" dirty="0" smtClean="0"/>
              <a:t>4.506</a:t>
            </a:r>
            <a:r>
              <a:rPr lang="es-VE" dirty="0" smtClean="0"/>
              <a:t> </a:t>
            </a:r>
            <a:r>
              <a:rPr lang="es-VE" dirty="0" smtClean="0"/>
              <a:t>visitas en el blog.</a:t>
            </a:r>
          </a:p>
          <a:p>
            <a:pPr>
              <a:buClr>
                <a:schemeClr val="accent6">
                  <a:lumMod val="75000"/>
                </a:schemeClr>
              </a:buClr>
              <a:buFont typeface="Wingdings" pitchFamily="2" charset="2"/>
              <a:buChar char="§"/>
            </a:pPr>
            <a:r>
              <a:rPr lang="es-VE" dirty="0" smtClean="0"/>
              <a:t>6.264</a:t>
            </a:r>
            <a:r>
              <a:rPr lang="es-VE" dirty="0" smtClean="0"/>
              <a:t> </a:t>
            </a:r>
            <a:r>
              <a:rPr lang="es-VE" dirty="0" smtClean="0"/>
              <a:t>fans en la página de </a:t>
            </a:r>
            <a:r>
              <a:rPr lang="es-VE" dirty="0" err="1" smtClean="0"/>
              <a:t>Facebook</a:t>
            </a:r>
            <a:r>
              <a:rPr lang="es-VE" dirty="0" smtClean="0"/>
              <a:t>.</a:t>
            </a:r>
            <a:endParaRPr lang="es-VE" b="1" dirty="0" smtClean="0"/>
          </a:p>
          <a:p>
            <a:pPr>
              <a:buClr>
                <a:schemeClr val="accent6">
                  <a:lumMod val="75000"/>
                </a:schemeClr>
              </a:buClr>
              <a:buFont typeface="Wingdings" pitchFamily="2" charset="2"/>
              <a:buChar char="§"/>
            </a:pPr>
            <a:r>
              <a:rPr lang="es-VE" dirty="0" smtClean="0"/>
              <a:t>1.037 </a:t>
            </a:r>
            <a:r>
              <a:rPr lang="es-VE" dirty="0" smtClean="0"/>
              <a:t>comentarios </a:t>
            </a:r>
            <a:r>
              <a:rPr lang="es-VE" dirty="0" smtClean="0"/>
              <a:t>en la página </a:t>
            </a:r>
            <a:r>
              <a:rPr lang="es-VE" dirty="0" smtClean="0"/>
              <a:t>Web.</a:t>
            </a:r>
          </a:p>
          <a:p>
            <a:pPr>
              <a:buClr>
                <a:schemeClr val="accent6">
                  <a:lumMod val="75000"/>
                </a:schemeClr>
              </a:buClr>
              <a:buFont typeface="Wingdings" pitchFamily="2" charset="2"/>
              <a:buChar char="§"/>
            </a:pPr>
            <a:r>
              <a:rPr lang="es-VE" dirty="0" smtClean="0"/>
              <a:t>1.101 </a:t>
            </a:r>
            <a:r>
              <a:rPr lang="es-VE" dirty="0" err="1" smtClean="0"/>
              <a:t>followers</a:t>
            </a:r>
            <a:r>
              <a:rPr lang="es-VE" dirty="0" smtClean="0"/>
              <a:t> en </a:t>
            </a:r>
            <a:r>
              <a:rPr lang="es-VE" dirty="0" err="1" smtClean="0"/>
              <a:t>Twitter</a:t>
            </a:r>
            <a:r>
              <a:rPr lang="es-VE" dirty="0" smtClean="0"/>
              <a:t> </a:t>
            </a:r>
            <a:r>
              <a:rPr lang="es-VE" dirty="0" smtClean="0"/>
              <a:t>.</a:t>
            </a:r>
            <a:endParaRPr lang="es-VE" b="1" dirty="0" smtClean="0"/>
          </a:p>
        </p:txBody>
      </p:sp>
      <p:sp>
        <p:nvSpPr>
          <p:cNvPr id="14" name="13 Rectángulo"/>
          <p:cNvSpPr/>
          <p:nvPr/>
        </p:nvSpPr>
        <p:spPr>
          <a:xfrm>
            <a:off x="6500826" y="6183175"/>
            <a:ext cx="2528256" cy="246221"/>
          </a:xfrm>
          <a:prstGeom prst="rect">
            <a:avLst/>
          </a:prstGeom>
        </p:spPr>
        <p:txBody>
          <a:bodyPr wrap="none">
            <a:spAutoFit/>
          </a:bodyPr>
          <a:lstStyle/>
          <a:p>
            <a:r>
              <a:rPr lang="es-VE" sz="1000" dirty="0" smtClean="0"/>
              <a:t>Fuente: Google </a:t>
            </a:r>
            <a:r>
              <a:rPr lang="es-VE" sz="1000" dirty="0" err="1" smtClean="0"/>
              <a:t>Analytics</a:t>
            </a:r>
            <a:r>
              <a:rPr lang="es-VE" sz="1000" dirty="0" smtClean="0"/>
              <a:t>, </a:t>
            </a:r>
            <a:r>
              <a:rPr lang="es-VE" sz="1000" dirty="0" err="1" smtClean="0"/>
              <a:t>Facebook</a:t>
            </a:r>
            <a:r>
              <a:rPr lang="es-VE" sz="1000" dirty="0" smtClean="0"/>
              <a:t> y </a:t>
            </a:r>
            <a:r>
              <a:rPr lang="es-VE" sz="1000" dirty="0" err="1" smtClean="0"/>
              <a:t>Twitter</a:t>
            </a:r>
            <a:endParaRPr lang="es-VE" sz="1000" dirty="0"/>
          </a:p>
        </p:txBody>
      </p:sp>
      <p:sp>
        <p:nvSpPr>
          <p:cNvPr id="16" name="15 Rectángulo"/>
          <p:cNvSpPr/>
          <p:nvPr/>
        </p:nvSpPr>
        <p:spPr>
          <a:xfrm>
            <a:off x="71406" y="1211224"/>
            <a:ext cx="2601866" cy="1077218"/>
          </a:xfrm>
          <a:prstGeom prst="rect">
            <a:avLst/>
          </a:prstGeom>
          <a:solidFill>
            <a:schemeClr val="bg1"/>
          </a:solidFill>
        </p:spPr>
        <p:txBody>
          <a:bodyPr wrap="none">
            <a:spAutoFit/>
          </a:bodyPr>
          <a:lstStyle/>
          <a:p>
            <a:pPr>
              <a:buClr>
                <a:schemeClr val="accent6">
                  <a:lumMod val="75000"/>
                </a:schemeClr>
              </a:buClr>
              <a:buFont typeface="Wingdings" pitchFamily="2" charset="2"/>
              <a:buChar char="§"/>
            </a:pPr>
            <a:r>
              <a:rPr lang="es-VE" sz="1600" dirty="0" smtClean="0"/>
              <a:t>24.254</a:t>
            </a:r>
            <a:r>
              <a:rPr lang="es-VE" sz="1600" dirty="0" smtClean="0"/>
              <a:t> visitas.</a:t>
            </a:r>
            <a:r>
              <a:rPr lang="es-VE" sz="1600" b="1" dirty="0" smtClean="0"/>
              <a:t> </a:t>
            </a:r>
            <a:endParaRPr lang="es-VE" sz="1600" b="1" dirty="0" smtClean="0"/>
          </a:p>
          <a:p>
            <a:pPr>
              <a:buClr>
                <a:schemeClr val="accent6">
                  <a:lumMod val="75000"/>
                </a:schemeClr>
              </a:buClr>
              <a:buFont typeface="Wingdings" pitchFamily="2" charset="2"/>
              <a:buChar char="§"/>
            </a:pPr>
            <a:r>
              <a:rPr lang="es-VE" sz="1600" dirty="0" smtClean="0"/>
              <a:t>15.983 </a:t>
            </a:r>
            <a:r>
              <a:rPr lang="es-VE" sz="1600" dirty="0" smtClean="0"/>
              <a:t>usuarios </a:t>
            </a:r>
            <a:r>
              <a:rPr lang="es-VE" sz="1600" dirty="0" smtClean="0"/>
              <a:t>únicos.</a:t>
            </a:r>
            <a:endParaRPr lang="es-VE" sz="1600" b="1" dirty="0" smtClean="0"/>
          </a:p>
          <a:p>
            <a:pPr>
              <a:buClr>
                <a:schemeClr val="accent6">
                  <a:lumMod val="75000"/>
                </a:schemeClr>
              </a:buClr>
              <a:buFont typeface="Wingdings" pitchFamily="2" charset="2"/>
              <a:buChar char="§"/>
            </a:pPr>
            <a:r>
              <a:rPr lang="es-VE" sz="1600" dirty="0" smtClean="0"/>
              <a:t>3:47 </a:t>
            </a:r>
            <a:r>
              <a:rPr lang="es-VE" sz="1600" dirty="0" smtClean="0"/>
              <a:t>minutos por visita.</a:t>
            </a:r>
          </a:p>
          <a:p>
            <a:pPr>
              <a:buClr>
                <a:schemeClr val="accent6">
                  <a:lumMod val="75000"/>
                </a:schemeClr>
              </a:buClr>
              <a:buFont typeface="Wingdings" pitchFamily="2" charset="2"/>
              <a:buChar char="§"/>
            </a:pPr>
            <a:r>
              <a:rPr lang="es-VE" sz="1600" dirty="0" smtClean="0"/>
              <a:t>2,</a:t>
            </a:r>
            <a:r>
              <a:rPr lang="es-VE" sz="1600" dirty="0" smtClean="0"/>
              <a:t>96 </a:t>
            </a:r>
            <a:r>
              <a:rPr lang="es-VE" sz="1600" dirty="0" smtClean="0"/>
              <a:t>páginas vistas/usuario.</a:t>
            </a:r>
            <a:endParaRPr lang="es-VE" sz="1600" dirty="0"/>
          </a:p>
        </p:txBody>
      </p:sp>
      <p:pic>
        <p:nvPicPr>
          <p:cNvPr id="1026" name="Picture 2"/>
          <p:cNvPicPr>
            <a:picLocks noChangeAspect="1" noChangeArrowheads="1"/>
          </p:cNvPicPr>
          <p:nvPr/>
        </p:nvPicPr>
        <p:blipFill>
          <a:blip r:embed="rId4" cstate="print"/>
          <a:srcRect/>
          <a:stretch>
            <a:fillRect/>
          </a:stretch>
        </p:blipFill>
        <p:spPr bwMode="auto">
          <a:xfrm>
            <a:off x="0" y="2233615"/>
            <a:ext cx="9172575" cy="15525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85721" y="3721802"/>
            <a:ext cx="4143404" cy="2707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714348" y="285728"/>
            <a:ext cx="4560864" cy="584775"/>
          </a:xfrm>
          <a:prstGeom prst="rect">
            <a:avLst/>
          </a:prstGeom>
        </p:spPr>
        <p:txBody>
          <a:bodyPr wrap="none">
            <a:spAutoFit/>
          </a:bodyPr>
          <a:lstStyle/>
          <a:p>
            <a:r>
              <a:rPr lang="es-VE" sz="3200" dirty="0" smtClean="0">
                <a:solidFill>
                  <a:schemeClr val="bg1"/>
                </a:solidFill>
              </a:rPr>
              <a:t>Proposición única de valor</a:t>
            </a:r>
            <a:endParaRPr lang="es-VE" sz="3200" dirty="0">
              <a:solidFill>
                <a:schemeClr val="bg1"/>
              </a:solidFill>
            </a:endParaRPr>
          </a:p>
        </p:txBody>
      </p:sp>
      <p:sp>
        <p:nvSpPr>
          <p:cNvPr id="10" name="9 Rectángulo"/>
          <p:cNvSpPr/>
          <p:nvPr/>
        </p:nvSpPr>
        <p:spPr>
          <a:xfrm>
            <a:off x="500034" y="1552267"/>
            <a:ext cx="8358246" cy="4662815"/>
          </a:xfrm>
          <a:prstGeom prst="rect">
            <a:avLst/>
          </a:prstGeom>
        </p:spPr>
        <p:txBody>
          <a:bodyPr wrap="square">
            <a:spAutoFit/>
          </a:bodyPr>
          <a:lstStyle/>
          <a:p>
            <a:pPr>
              <a:lnSpc>
                <a:spcPct val="150000"/>
              </a:lnSpc>
              <a:buClr>
                <a:schemeClr val="accent6">
                  <a:lumMod val="75000"/>
                </a:schemeClr>
              </a:buClr>
              <a:buFont typeface="Wingdings" pitchFamily="2" charset="2"/>
              <a:buChar char="§"/>
            </a:pPr>
            <a:r>
              <a:rPr lang="es-VE" dirty="0" smtClean="0"/>
              <a:t>Medio altamente segmentado que llega a una audiencia específica de personas interesadas en la actividad física y un estilo de vida saludable.</a:t>
            </a:r>
          </a:p>
          <a:p>
            <a:pPr>
              <a:lnSpc>
                <a:spcPct val="150000"/>
              </a:lnSpc>
              <a:buClr>
                <a:schemeClr val="accent6">
                  <a:lumMod val="75000"/>
                </a:schemeClr>
              </a:buClr>
              <a:buFont typeface="Wingdings" pitchFamily="2" charset="2"/>
              <a:buChar char="§"/>
            </a:pPr>
            <a:r>
              <a:rPr lang="es-VE" dirty="0" smtClean="0"/>
              <a:t>Actualizaciones </a:t>
            </a:r>
            <a:r>
              <a:rPr lang="es-VE" dirty="0"/>
              <a:t>diarias en el sitio de Internet con difusión en las redes sociales</a:t>
            </a:r>
            <a:r>
              <a:rPr lang="es-VE" dirty="0" smtClean="0"/>
              <a:t>.</a:t>
            </a:r>
          </a:p>
          <a:p>
            <a:pPr>
              <a:lnSpc>
                <a:spcPct val="150000"/>
              </a:lnSpc>
              <a:buClr>
                <a:schemeClr val="accent6">
                  <a:lumMod val="75000"/>
                </a:schemeClr>
              </a:buClr>
              <a:buFont typeface="Wingdings" pitchFamily="2" charset="2"/>
              <a:buChar char="§"/>
            </a:pPr>
            <a:r>
              <a:rPr lang="es-VE" dirty="0" smtClean="0"/>
              <a:t>Contenidos </a:t>
            </a:r>
            <a:r>
              <a:rPr lang="es-VE" dirty="0" smtClean="0"/>
              <a:t>profesionales de apoyo para la práctica integral del deporte (entrenamientos, nutrición, acondicionamiento físico, etc.).</a:t>
            </a:r>
          </a:p>
          <a:p>
            <a:pPr>
              <a:lnSpc>
                <a:spcPct val="150000"/>
              </a:lnSpc>
              <a:buClr>
                <a:schemeClr val="accent6">
                  <a:lumMod val="75000"/>
                </a:schemeClr>
              </a:buClr>
              <a:buFont typeface="Wingdings" pitchFamily="2" charset="2"/>
              <a:buChar char="§"/>
            </a:pPr>
            <a:r>
              <a:rPr lang="es-VE" dirty="0" smtClean="0"/>
              <a:t>Planes de entrenamiento gratuitos y ajustados a diferentes niveles y distancias.</a:t>
            </a:r>
          </a:p>
          <a:p>
            <a:pPr>
              <a:lnSpc>
                <a:spcPct val="150000"/>
              </a:lnSpc>
              <a:buClr>
                <a:schemeClr val="accent6">
                  <a:lumMod val="75000"/>
                </a:schemeClr>
              </a:buClr>
              <a:buFont typeface="Wingdings" pitchFamily="2" charset="2"/>
              <a:buChar char="§"/>
            </a:pPr>
            <a:r>
              <a:rPr lang="es-VE" dirty="0" smtClean="0"/>
              <a:t>Boletín electrónico de distribución mensual entre los usuarios registrados en el sitio.</a:t>
            </a:r>
          </a:p>
          <a:p>
            <a:pPr>
              <a:lnSpc>
                <a:spcPct val="150000"/>
              </a:lnSpc>
              <a:buClr>
                <a:schemeClr val="accent6">
                  <a:lumMod val="75000"/>
                </a:schemeClr>
              </a:buClr>
              <a:buFont typeface="Wingdings" pitchFamily="2" charset="2"/>
              <a:buChar char="§"/>
            </a:pPr>
            <a:r>
              <a:rPr lang="es-VE" dirty="0" smtClean="0"/>
              <a:t>Actividades </a:t>
            </a:r>
            <a:r>
              <a:rPr lang="es-VE" dirty="0" smtClean="0"/>
              <a:t>de mercadeo permanentes (material POP, calcomanías, cobertura fotográfica de eventos, etc.).</a:t>
            </a:r>
          </a:p>
          <a:p>
            <a:pPr>
              <a:lnSpc>
                <a:spcPct val="150000"/>
              </a:lnSpc>
              <a:buClr>
                <a:schemeClr val="accent6">
                  <a:lumMod val="75000"/>
                </a:schemeClr>
              </a:buClr>
              <a:buFont typeface="Wingdings" pitchFamily="2" charset="2"/>
              <a:buChar char="§"/>
            </a:pPr>
            <a:r>
              <a:rPr lang="es-VE" dirty="0" smtClean="0"/>
              <a:t>Arquitectura de la información sencilla y de fácil navegación.</a:t>
            </a:r>
          </a:p>
          <a:p>
            <a:pPr>
              <a:lnSpc>
                <a:spcPct val="150000"/>
              </a:lnSpc>
              <a:buClr>
                <a:schemeClr val="accent6">
                  <a:lumMod val="75000"/>
                </a:schemeClr>
              </a:buClr>
              <a:buFont typeface="Wingdings" pitchFamily="2" charset="2"/>
              <a:buChar char="§"/>
            </a:pPr>
            <a:r>
              <a:rPr lang="es-VE" dirty="0" smtClean="0"/>
              <a:t>Flexibilidad en la contratación de espacios publicitarios.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2844" y="6488668"/>
            <a:ext cx="3643338" cy="338554"/>
          </a:xfrm>
          <a:prstGeom prst="rect">
            <a:avLst/>
          </a:prstGeom>
          <a:noFill/>
        </p:spPr>
        <p:txBody>
          <a:bodyPr wrap="square" rtlCol="0">
            <a:spAutoFit/>
          </a:bodyPr>
          <a:lstStyle/>
          <a:p>
            <a:r>
              <a:rPr lang="es-VE" sz="1600" dirty="0" smtClean="0">
                <a:solidFill>
                  <a:schemeClr val="bg1"/>
                </a:solidFill>
              </a:rPr>
              <a:t>© 2009 SoyMaratonista.com</a:t>
            </a:r>
            <a:endParaRPr lang="es-VE" sz="1600" dirty="0">
              <a:solidFill>
                <a:schemeClr val="bg1"/>
              </a:solidFill>
            </a:endParaRPr>
          </a:p>
        </p:txBody>
      </p:sp>
      <p:sp>
        <p:nvSpPr>
          <p:cNvPr id="7" name="6 Rectángulo"/>
          <p:cNvSpPr/>
          <p:nvPr/>
        </p:nvSpPr>
        <p:spPr>
          <a:xfrm>
            <a:off x="714348" y="285728"/>
            <a:ext cx="2569742" cy="584775"/>
          </a:xfrm>
          <a:prstGeom prst="rect">
            <a:avLst/>
          </a:prstGeom>
        </p:spPr>
        <p:txBody>
          <a:bodyPr wrap="none">
            <a:spAutoFit/>
          </a:bodyPr>
          <a:lstStyle/>
          <a:p>
            <a:r>
              <a:rPr lang="es-VE" sz="3200" dirty="0" smtClean="0">
                <a:solidFill>
                  <a:schemeClr val="bg1"/>
                </a:solidFill>
              </a:rPr>
              <a:t>Planes futuros</a:t>
            </a:r>
            <a:endParaRPr lang="es-VE" sz="3200" dirty="0">
              <a:solidFill>
                <a:schemeClr val="bg1"/>
              </a:solidFill>
            </a:endParaRPr>
          </a:p>
        </p:txBody>
      </p:sp>
      <p:sp>
        <p:nvSpPr>
          <p:cNvPr id="10" name="9 Rectángulo"/>
          <p:cNvSpPr/>
          <p:nvPr/>
        </p:nvSpPr>
        <p:spPr>
          <a:xfrm>
            <a:off x="571472" y="1668884"/>
            <a:ext cx="8072494" cy="3000821"/>
          </a:xfrm>
          <a:prstGeom prst="rect">
            <a:avLst/>
          </a:prstGeom>
        </p:spPr>
        <p:txBody>
          <a:bodyPr wrap="square">
            <a:spAutoFit/>
          </a:bodyPr>
          <a:lstStyle/>
          <a:p>
            <a:pPr>
              <a:lnSpc>
                <a:spcPct val="150000"/>
              </a:lnSpc>
              <a:buClr>
                <a:schemeClr val="accent6">
                  <a:lumMod val="75000"/>
                </a:schemeClr>
              </a:buClr>
              <a:buFont typeface="Wingdings" pitchFamily="2" charset="2"/>
              <a:buChar char="§"/>
            </a:pPr>
            <a:r>
              <a:rPr lang="es-VE" dirty="0" smtClean="0"/>
              <a:t>Nuevas secciones.</a:t>
            </a:r>
          </a:p>
          <a:p>
            <a:pPr>
              <a:lnSpc>
                <a:spcPct val="150000"/>
              </a:lnSpc>
              <a:buClr>
                <a:schemeClr val="accent6">
                  <a:lumMod val="75000"/>
                </a:schemeClr>
              </a:buClr>
              <a:buFont typeface="Wingdings" pitchFamily="2" charset="2"/>
              <a:buChar char="§"/>
            </a:pPr>
            <a:r>
              <a:rPr lang="es-VE" dirty="0" smtClean="0"/>
              <a:t>Estudio </a:t>
            </a:r>
            <a:r>
              <a:rPr lang="es-VE" dirty="0" smtClean="0"/>
              <a:t>del perfil demográfico y </a:t>
            </a:r>
            <a:r>
              <a:rPr lang="es-VE" dirty="0" err="1" smtClean="0"/>
              <a:t>psicográfico</a:t>
            </a:r>
            <a:r>
              <a:rPr lang="es-VE" dirty="0" smtClean="0"/>
              <a:t> de los visitantes y su relación con productos y marcas.</a:t>
            </a:r>
          </a:p>
          <a:p>
            <a:pPr>
              <a:lnSpc>
                <a:spcPct val="150000"/>
              </a:lnSpc>
              <a:buClr>
                <a:schemeClr val="accent6">
                  <a:lumMod val="75000"/>
                </a:schemeClr>
              </a:buClr>
              <a:buFont typeface="Wingdings" pitchFamily="2" charset="2"/>
              <a:buChar char="§"/>
            </a:pPr>
            <a:r>
              <a:rPr lang="es-VE" dirty="0" smtClean="0"/>
              <a:t>Organización de congresillos técnicos  para tratar temas sobre entrenamiento deportivo y nutrición.</a:t>
            </a:r>
          </a:p>
          <a:p>
            <a:pPr>
              <a:lnSpc>
                <a:spcPct val="150000"/>
              </a:lnSpc>
              <a:buClr>
                <a:schemeClr val="accent6">
                  <a:lumMod val="75000"/>
                </a:schemeClr>
              </a:buClr>
              <a:buFont typeface="Wingdings" pitchFamily="2" charset="2"/>
              <a:buChar char="§"/>
            </a:pPr>
            <a:r>
              <a:rPr lang="es-VE" dirty="0" smtClean="0"/>
              <a:t>Tienda en línea para la adquisición de productos deportivos y mercadería oficial del sitio Web.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1589</Words>
  <Application>Microsoft Office PowerPoint</Application>
  <PresentationFormat>Presentación en pantalla (4:3)</PresentationFormat>
  <Paragraphs>202</Paragraphs>
  <Slides>20</Slides>
  <Notes>14</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Especificaciones piezas con video</vt:lpstr>
      <vt:lpstr>Diapositiva 19</vt:lpstr>
      <vt:lpstr>Diapositiva 20</vt:lpstr>
    </vt:vector>
  </TitlesOfParts>
  <Company>Datanalisis, 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jimenez</dc:creator>
  <cp:lastModifiedBy>CarlosJ</cp:lastModifiedBy>
  <cp:revision>33</cp:revision>
  <dcterms:created xsi:type="dcterms:W3CDTF">2009-11-17T23:10:15Z</dcterms:created>
  <dcterms:modified xsi:type="dcterms:W3CDTF">2010-05-27T13:25:20Z</dcterms:modified>
</cp:coreProperties>
</file>